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3.pn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13" Type="http://schemas.openxmlformats.org/officeDocument/2006/relationships/image" Target="../media/image3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3.pn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D02EDC-DA5B-4444-A33C-F6803C9D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345" y="239001"/>
            <a:ext cx="9459310" cy="1325563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KRONIKA</a:t>
            </a:r>
            <a:r>
              <a:rPr lang="pl-PL" sz="4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br>
              <a:rPr lang="pl-PL" sz="4000" b="1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pl-PL" sz="40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Z</a:t>
            </a:r>
            <a:r>
              <a:rPr lang="pl-PL" sz="40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</a:t>
            </a:r>
            <a:r>
              <a:rPr lang="pl-PL" sz="4000" b="1" dirty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</a:t>
            </a:r>
            <a:r>
              <a:rPr lang="pl-PL" sz="40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</a:t>
            </a:r>
            <a:r>
              <a:rPr lang="pl-PL" sz="4000" b="1" dirty="0">
                <a:solidFill>
                  <a:srgbClr val="92D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</a:t>
            </a:r>
            <a:r>
              <a:rPr lang="pl-PL" sz="4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</a:t>
            </a:r>
            <a:r>
              <a:rPr lang="pl-PL" sz="40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J</a:t>
            </a:r>
            <a:r>
              <a:rPr lang="pl-PL" sz="4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pl-PL" sz="40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</a:t>
            </a:r>
            <a:r>
              <a:rPr lang="pl-PL" sz="40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</a:t>
            </a:r>
            <a:r>
              <a:rPr lang="pl-PL" sz="40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pl-PL" sz="4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</a:t>
            </a:r>
            <a:r>
              <a:rPr lang="pl-PL" sz="4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pl-PL" sz="40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</a:t>
            </a:r>
            <a:r>
              <a:rPr lang="pl-PL" sz="40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pl-PL" sz="40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Z</a:t>
            </a:r>
            <a:r>
              <a:rPr lang="pl-PL" sz="4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</a:t>
            </a:r>
            <a:r>
              <a:rPr lang="pl-PL" sz="40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Z</a:t>
            </a:r>
            <a:r>
              <a:rPr lang="pl-PL" sz="40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Ę</a:t>
            </a:r>
            <a:r>
              <a:rPr lang="pl-PL" sz="40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</a:t>
            </a:r>
            <a:r>
              <a:rPr lang="pl-PL" sz="4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</a:t>
            </a:r>
            <a:r>
              <a:rPr lang="pl-PL" sz="4000" b="1" dirty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</a:t>
            </a:r>
            <a:r>
              <a:rPr lang="pl-PL" sz="4000" b="1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Ś</a:t>
            </a:r>
            <a:r>
              <a:rPr lang="pl-PL" sz="40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</a:t>
            </a:r>
            <a:r>
              <a:rPr lang="pl-PL" sz="40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BC13DB-169D-4405-A1B3-31629583C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5" y="4385476"/>
            <a:ext cx="4983057" cy="10367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>
                <a:latin typeface="Comic Sans MS" panose="030F0702030302020204" pitchFamily="66" charset="0"/>
              </a:rPr>
              <a:t>ROK SZKOLNY 2018 / 2019</a:t>
            </a:r>
          </a:p>
          <a:p>
            <a:pPr marL="0" indent="0">
              <a:buNone/>
            </a:pPr>
            <a:r>
              <a:rPr lang="pl-PL" b="1" dirty="0">
                <a:latin typeface="Comic Sans MS" panose="030F0702030302020204" pitchFamily="66" charset="0"/>
              </a:rPr>
              <a:t>Opiekun SKO: Joanna Stanio</a:t>
            </a:r>
          </a:p>
        </p:txBody>
      </p:sp>
      <p:pic>
        <p:nvPicPr>
          <p:cNvPr id="4" name="Picture 2" descr="http://www.sp14.resman.pl/baner.jpg">
            <a:extLst>
              <a:ext uri="{FF2B5EF4-FFF2-40B4-BE49-F238E27FC236}">
                <a16:creationId xmlns:a16="http://schemas.microsoft.com/office/drawing/2014/main" id="{1FD747C7-A4DB-4521-B25D-425F725B9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881322"/>
            <a:ext cx="10699750" cy="1908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1" descr="logo zszp nr 4.JPG">
            <a:extLst>
              <a:ext uri="{FF2B5EF4-FFF2-40B4-BE49-F238E27FC236}">
                <a16:creationId xmlns:a16="http://schemas.microsoft.com/office/drawing/2014/main" id="{4FE0BF0F-FD81-45BA-A3DA-C6C92F590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6" y="5582263"/>
            <a:ext cx="4249103" cy="103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ymbol zastępczy zawartości 23">
            <a:extLst>
              <a:ext uri="{FF2B5EF4-FFF2-40B4-BE49-F238E27FC236}">
                <a16:creationId xmlns:a16="http://schemas.microsoft.com/office/drawing/2014/main" id="{A261F935-84DF-4BC1-9843-85D9DB828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33" y="4909824"/>
            <a:ext cx="2278900" cy="17091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860167B-87C2-4C8E-A195-F80A58C8B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772" y="4193486"/>
            <a:ext cx="4398408" cy="266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15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15000">
        <p15:prstTrans prst="curtains"/>
      </p:transition>
    </mc:Choice>
    <mc:Fallback>
      <p:transition spd="slow" advClick="0" advTm="1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13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BE2A86-7C6E-4D9E-A80A-469874015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766" y="96502"/>
            <a:ext cx="7220607" cy="817289"/>
          </a:xfrm>
        </p:spPr>
        <p:txBody>
          <a:bodyPr>
            <a:noAutofit/>
          </a:bodyPr>
          <a:lstStyle/>
          <a:p>
            <a:r>
              <a:rPr lang="pl-PL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Z</a:t>
            </a:r>
            <a:r>
              <a:rPr lang="pl-PL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A</a:t>
            </a:r>
            <a:r>
              <a:rPr lang="pl-PL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J</a:t>
            </a:r>
            <a:r>
              <a:rPr lang="pl-PL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Ę</a:t>
            </a:r>
            <a:r>
              <a:rPr lang="pl-PL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pl-PL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pl-PL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A </a:t>
            </a:r>
            <a:r>
              <a:rPr lang="pl-PL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pl-PL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pl-PL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pl-PL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O</a:t>
            </a:r>
            <a:r>
              <a:rPr lang="pl-PL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N</a:t>
            </a:r>
            <a:r>
              <a:rPr lang="pl-PL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pl-PL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U</a:t>
            </a:r>
            <a:r>
              <a:rPr lang="pl-PL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R</a:t>
            </a:r>
            <a:r>
              <a:rPr lang="pl-PL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pl-PL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Y</a:t>
            </a:r>
            <a:r>
              <a:rPr lang="pl-PL" sz="4000" dirty="0">
                <a:latin typeface="Comic Sans MS" panose="030F0702030302020204" pitchFamily="66" charset="0"/>
              </a:rPr>
              <a:t> </a:t>
            </a:r>
            <a:r>
              <a:rPr lang="pl-PL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pl-PL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pl-PL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9042D7-6F21-4E38-8052-EAE687831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53" y="6085490"/>
            <a:ext cx="11745310" cy="6306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Zajęcia SKO w klasach – „Projektujemy kartę do bankomatu”, „Historia finansów”, „Skąd się wzięły pieniądze”.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929539EA-A9D7-47E2-B362-645C1D86E621}"/>
              </a:ext>
            </a:extLst>
          </p:cNvPr>
          <p:cNvSpPr txBox="1">
            <a:spLocks/>
          </p:cNvSpPr>
          <p:nvPr/>
        </p:nvSpPr>
        <p:spPr>
          <a:xfrm>
            <a:off x="204952" y="2742618"/>
            <a:ext cx="11987047" cy="9619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Konkursy SKO – „Sposób na oszczędzanie”, „Hasło promujące oszczędzanie”, „Eko - kasa”, „Budżet Państwa Wiśniewskich”, „Pomocny grosik”, „</a:t>
            </a:r>
            <a:r>
              <a:rPr lang="pl-PL" dirty="0" err="1"/>
              <a:t>Ekoolimpiada</a:t>
            </a:r>
            <a:r>
              <a:rPr lang="pl-PL" dirty="0"/>
              <a:t>”, „I ty możesz zostać ekologiem”, „Mistrz matematyki”. Nasi uczniowie zdobywają wyróżnienia i tytuły w konkursach na szczeblu wojewódzkim, ogólnopolskim i międzynarodowym – konkursy kuratoryjne, Konkurs „Kangur matematyczny”, „Puchacz Piotr”, „</a:t>
            </a:r>
            <a:r>
              <a:rPr lang="pl-PL" dirty="0" err="1"/>
              <a:t>Baltie</a:t>
            </a:r>
            <a:r>
              <a:rPr lang="pl-PL" dirty="0"/>
              <a:t> 2019”.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C9509D2-51A9-4746-88DD-6C77D284B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52" y="1089681"/>
            <a:ext cx="2101321" cy="15088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DD11A05-B670-4217-9D8F-59F4FD0482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88" y="1038097"/>
            <a:ext cx="2126606" cy="15949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B28E543-B732-4971-912E-D20806FDCE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28" y="1057911"/>
            <a:ext cx="3035606" cy="159833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7C328C4-3769-47A3-8187-2900A39A70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04" y="4062929"/>
            <a:ext cx="2592768" cy="1458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4CB5A6E7-7B0E-4594-9B2E-5F710BA3AB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7" y="3769340"/>
            <a:ext cx="1617968" cy="2179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BC5392F-37C4-4DB7-8D4F-C7314E0C7E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81" y="3746862"/>
            <a:ext cx="1223419" cy="21732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4CFD76F8-34C7-4842-9404-19AEE97F00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575" y="4004566"/>
            <a:ext cx="2830786" cy="15923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6485D7A4-4167-47F7-84C3-C0F04AD49C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70" y="4072736"/>
            <a:ext cx="2709594" cy="15241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Symbol zastępczy zawartości 23">
            <a:extLst>
              <a:ext uri="{FF2B5EF4-FFF2-40B4-BE49-F238E27FC236}">
                <a16:creationId xmlns:a16="http://schemas.microsoft.com/office/drawing/2014/main" id="{2EDFB96F-1A96-4A23-96EB-D1462B393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7" y="719631"/>
            <a:ext cx="1945143" cy="14588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88095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EACDFF-DF86-47BE-B8AF-F01CFC5A5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890"/>
            <a:ext cx="12192000" cy="714124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pl-PL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</a:t>
            </a:r>
            <a:r>
              <a:rPr lang="pl-PL" sz="2700" b="1" dirty="0">
                <a:solidFill>
                  <a:srgbClr val="FFC000"/>
                </a:solidFill>
                <a:latin typeface="Comic Sans MS" panose="030F0702030302020204" pitchFamily="66" charset="0"/>
              </a:rPr>
              <a:t>S</a:t>
            </a:r>
            <a:r>
              <a:rPr lang="pl-PL" sz="27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</a:t>
            </a:r>
            <a:r>
              <a:rPr lang="pl-PL" sz="2700" b="1" dirty="0">
                <a:solidFill>
                  <a:srgbClr val="00B050"/>
                </a:solidFill>
                <a:latin typeface="Comic Sans MS" panose="030F0702030302020204" pitchFamily="66" charset="0"/>
              </a:rPr>
              <a:t>Ó</a:t>
            </a:r>
            <a:r>
              <a:rPr lang="pl-PL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Ł</a:t>
            </a:r>
            <a:r>
              <a:rPr lang="pl-PL" sz="2700" b="1" dirty="0">
                <a:solidFill>
                  <a:srgbClr val="FFC000"/>
                </a:solidFill>
                <a:latin typeface="Comic Sans MS" panose="030F0702030302020204" pitchFamily="66" charset="0"/>
              </a:rPr>
              <a:t>P</a:t>
            </a:r>
            <a:r>
              <a:rPr lang="pl-PL" sz="27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</a:t>
            </a:r>
            <a:r>
              <a:rPr lang="pl-PL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pl-PL" sz="27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pl-PL" sz="27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</a:t>
            </a:r>
            <a:r>
              <a:rPr lang="pl-PL" sz="2700" b="1" dirty="0">
                <a:latin typeface="Comic Sans MS" panose="030F0702030302020204" pitchFamily="66" charset="0"/>
              </a:rPr>
              <a:t> </a:t>
            </a:r>
            <a:r>
              <a:rPr lang="pl-PL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Z</a:t>
            </a:r>
            <a:r>
              <a:rPr lang="pl-PL" sz="2700" b="1" dirty="0">
                <a:latin typeface="Comic Sans MS" panose="030F0702030302020204" pitchFamily="66" charset="0"/>
              </a:rPr>
              <a:t> </a:t>
            </a:r>
            <a:r>
              <a:rPr lang="pl-PL" sz="2700" b="1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pl-PL" sz="2700" b="1" dirty="0">
                <a:solidFill>
                  <a:srgbClr val="FFC000"/>
                </a:solidFill>
                <a:latin typeface="Comic Sans MS" panose="030F0702030302020204" pitchFamily="66" charset="0"/>
              </a:rPr>
              <a:t>A</a:t>
            </a:r>
            <a:r>
              <a:rPr lang="pl-PL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pl-PL" sz="2700" b="1" dirty="0">
                <a:solidFill>
                  <a:srgbClr val="00B050"/>
                </a:solidFill>
                <a:latin typeface="Comic Sans MS" panose="030F0702030302020204" pitchFamily="66" charset="0"/>
              </a:rPr>
              <a:t>K</a:t>
            </a:r>
            <a:r>
              <a:rPr lang="pl-PL" sz="2700" b="1" dirty="0">
                <a:solidFill>
                  <a:srgbClr val="00B0F0"/>
                </a:solidFill>
                <a:latin typeface="Comic Sans MS" panose="030F0702030302020204" pitchFamily="66" charset="0"/>
              </a:rPr>
              <a:t>I</a:t>
            </a:r>
            <a:r>
              <a:rPr lang="pl-PL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pl-PL" sz="27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pl-PL" sz="2700" b="1" dirty="0">
                <a:latin typeface="Comic Sans MS" panose="030F0702030302020204" pitchFamily="66" charset="0"/>
              </a:rPr>
              <a:t> </a:t>
            </a:r>
            <a:r>
              <a:rPr lang="pl-PL" sz="2700" b="1" dirty="0">
                <a:solidFill>
                  <a:srgbClr val="FFC000"/>
                </a:solidFill>
                <a:latin typeface="Comic Sans MS" panose="030F0702030302020204" pitchFamily="66" charset="0"/>
              </a:rPr>
              <a:t>–</a:t>
            </a:r>
            <a:r>
              <a:rPr lang="pl-PL" sz="2700" b="1" dirty="0">
                <a:latin typeface="Comic Sans MS" panose="030F0702030302020204" pitchFamily="66" charset="0"/>
              </a:rPr>
              <a:t> </a:t>
            </a:r>
            <a:r>
              <a:rPr lang="pl-PL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III</a:t>
            </a:r>
            <a:r>
              <a:rPr lang="pl-PL" sz="2700" b="1" dirty="0">
                <a:latin typeface="Comic Sans MS" panose="030F0702030302020204" pitchFamily="66" charset="0"/>
              </a:rPr>
              <a:t> </a:t>
            </a:r>
            <a:r>
              <a:rPr lang="pl-PL" sz="27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pl-PL" sz="27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</a:t>
            </a:r>
            <a:r>
              <a:rPr lang="pl-PL" sz="2700" b="1" dirty="0">
                <a:solidFill>
                  <a:srgbClr val="00B0F0"/>
                </a:solidFill>
                <a:latin typeface="Comic Sans MS" panose="030F0702030302020204" pitchFamily="66" charset="0"/>
              </a:rPr>
              <a:t>D</a:t>
            </a:r>
            <a:r>
              <a:rPr lang="pl-PL" sz="2700" b="1" dirty="0">
                <a:solidFill>
                  <a:srgbClr val="00B050"/>
                </a:solidFill>
                <a:latin typeface="Comic Sans MS" panose="030F0702030302020204" pitchFamily="66" charset="0"/>
              </a:rPr>
              <a:t>Z</a:t>
            </a:r>
            <a:r>
              <a:rPr lang="pl-PL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pl-PL" sz="27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pl-PL" sz="2700" b="1" dirty="0">
                <a:solidFill>
                  <a:srgbClr val="002060"/>
                </a:solidFill>
                <a:latin typeface="Comic Sans MS" panose="030F0702030302020204" pitchFamily="66" charset="0"/>
              </a:rPr>
              <a:t>Ł</a:t>
            </a:r>
            <a:r>
              <a:rPr lang="pl-PL" sz="2700" b="1" dirty="0">
                <a:latin typeface="Comic Sans MS" panose="030F0702030302020204" pitchFamily="66" charset="0"/>
              </a:rPr>
              <a:t> </a:t>
            </a:r>
            <a:r>
              <a:rPr lang="pl-PL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pl-PL" sz="2700" b="1" dirty="0">
                <a:solidFill>
                  <a:srgbClr val="FFC000"/>
                </a:solidFill>
                <a:latin typeface="Comic Sans MS" panose="030F0702030302020204" pitchFamily="66" charset="0"/>
              </a:rPr>
              <a:t>K</a:t>
            </a:r>
            <a:r>
              <a:rPr lang="pl-PL" sz="2700" b="1" dirty="0">
                <a:solidFill>
                  <a:srgbClr val="002060"/>
                </a:solidFill>
                <a:latin typeface="Comic Sans MS" panose="030F0702030302020204" pitchFamily="66" charset="0"/>
              </a:rPr>
              <a:t>O</a:t>
            </a:r>
            <a:r>
              <a:rPr lang="pl-PL" sz="2700" b="1" dirty="0">
                <a:latin typeface="Comic Sans MS" panose="030F0702030302020204" pitchFamily="66" charset="0"/>
              </a:rPr>
              <a:t> </a:t>
            </a:r>
            <a:r>
              <a:rPr lang="pl-PL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pl-PL" sz="27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</a:t>
            </a:r>
            <a:r>
              <a:rPr lang="pl-PL" sz="2700" b="1" dirty="0">
                <a:latin typeface="Comic Sans MS" panose="030F0702030302020204" pitchFamily="66" charset="0"/>
              </a:rPr>
              <a:t> </a:t>
            </a:r>
            <a:r>
              <a:rPr lang="pl-PL" sz="2700" b="1" dirty="0">
                <a:solidFill>
                  <a:srgbClr val="FFC000"/>
                </a:solidFill>
                <a:latin typeface="Comic Sans MS" panose="030F0702030302020204" pitchFamily="66" charset="0"/>
              </a:rPr>
              <a:t>W</a:t>
            </a:r>
            <a:r>
              <a:rPr lang="pl-PL" sz="2700" b="1" dirty="0">
                <a:latin typeface="Comic Sans MS" panose="030F0702030302020204" pitchFamily="66" charset="0"/>
              </a:rPr>
              <a:t> </a:t>
            </a:r>
            <a:r>
              <a:rPr lang="pl-PL" sz="27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</a:t>
            </a:r>
            <a:r>
              <a:rPr lang="pl-PL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Z</a:t>
            </a:r>
            <a:r>
              <a:rPr lang="pl-PL" sz="27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pl-PL" sz="2700" b="1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  <a:r>
              <a:rPr lang="pl-PL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Z</a:t>
            </a:r>
            <a:r>
              <a:rPr lang="pl-PL" sz="27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pl-PL" sz="27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</a:t>
            </a:r>
            <a:r>
              <a:rPr lang="pl-PL" sz="2700" b="1" dirty="0">
                <a:solidFill>
                  <a:srgbClr val="FFC000"/>
                </a:solidFill>
                <a:latin typeface="Comic Sans MS" panose="030F0702030302020204" pitchFamily="66" charset="0"/>
              </a:rPr>
              <a:t>I</a:t>
            </a:r>
            <a:r>
              <a:rPr lang="pl-PL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923C17-B183-4889-8F26-1F64D3A61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0" y="1182414"/>
            <a:ext cx="3767958" cy="5533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Wspólnie z bankiem zorganizowaliśmy w bieżącym roku szkolnym: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wycieczki (4 kwiecień 2019r. i 18 czerwca 2019r.)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Dni osiedla – bieg z pancernikiem (czerwiec 2019r.)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Stoisko PKO w szkole (czerwiec 2019r.)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Wystawa prac uczniów w oddziale banku (marzec 2019r.)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Pancernik na szkolnym pikniku (czerwiec 2019r.)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D4B409C-AD1A-41D6-B47D-7ECAD1E98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055" y="977019"/>
            <a:ext cx="1737171" cy="2314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580F85B-DF87-46BD-A7AC-84CCC1CD47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" y="1041305"/>
            <a:ext cx="2423425" cy="1819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9C1A1A6-1D41-4C43-92B4-8B1CF9E9BE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43" y="1499676"/>
            <a:ext cx="1737847" cy="308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85149506-8CA9-4554-89D9-AD0A5DC62E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99" y="5109590"/>
            <a:ext cx="2853732" cy="160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9FF6DE58-6143-4286-BF47-5DD8E7C32D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1019" y="2174599"/>
            <a:ext cx="3088303" cy="1737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14D34B1C-EC6D-41CF-9DB6-2469780246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76" y="5108907"/>
            <a:ext cx="3025751" cy="1703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703A6FD6-78DE-471A-816E-A1680DA2C9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8" y="2924185"/>
            <a:ext cx="1989290" cy="2652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26AF9E4B-5684-4CB7-B49E-C203601BB6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56" y="3322952"/>
            <a:ext cx="2172648" cy="162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Symbol zastępczy zawartości 23">
            <a:extLst>
              <a:ext uri="{FF2B5EF4-FFF2-40B4-BE49-F238E27FC236}">
                <a16:creationId xmlns:a16="http://schemas.microsoft.com/office/drawing/2014/main" id="{A4CB0867-5C6B-470D-B566-1365E20087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7" y="5730132"/>
            <a:ext cx="1263215" cy="9474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96502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5DE18E-6C89-42FA-8DDA-A96053B41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403" y="1325218"/>
            <a:ext cx="7943193" cy="2332382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Comic Sans MS" panose="030F0702030302020204" pitchFamily="66" charset="0"/>
              </a:rPr>
              <a:t>Rozdział III „Razem raźniej” </a:t>
            </a:r>
            <a:br>
              <a:rPr lang="pl-PL" sz="4000" dirty="0">
                <a:latin typeface="Comic Sans MS" panose="030F0702030302020204" pitchFamily="66" charset="0"/>
              </a:rPr>
            </a:br>
            <a:r>
              <a:rPr lang="pl-PL" sz="4000" dirty="0">
                <a:latin typeface="Comic Sans MS" panose="030F0702030302020204" pitchFamily="66" charset="0"/>
              </a:rPr>
              <a:t>…</a:t>
            </a:r>
            <a:r>
              <a:rPr lang="pl-PL" sz="2400" dirty="0" err="1">
                <a:latin typeface="Comic Sans MS" panose="030F0702030302020204" pitchFamily="66" charset="0"/>
              </a:rPr>
              <a:t>Ohh</a:t>
            </a:r>
            <a:r>
              <a:rPr lang="pl-PL" sz="2400" dirty="0">
                <a:latin typeface="Comic Sans MS" panose="030F0702030302020204" pitchFamily="66" charset="0"/>
              </a:rPr>
              <a:t> jak dobrze mieć sąsiada, zebrała się zwierząt </a:t>
            </a:r>
            <a:br>
              <a:rPr lang="pl-PL" sz="2400" dirty="0">
                <a:latin typeface="Comic Sans MS" panose="030F0702030302020204" pitchFamily="66" charset="0"/>
              </a:rPr>
            </a:br>
            <a:r>
              <a:rPr lang="pl-PL" sz="2400" dirty="0">
                <a:latin typeface="Comic Sans MS" panose="030F0702030302020204" pitchFamily="66" charset="0"/>
              </a:rPr>
              <a:t>gromada, nawiązała współpracę ze środowiskiem lokalnym, aby bawić się razem na pikniku idealnym</a:t>
            </a:r>
            <a:r>
              <a:rPr lang="pl-PL" sz="4000" dirty="0">
                <a:latin typeface="Comic Sans MS" panose="030F0702030302020204" pitchFamily="66" charset="0"/>
              </a:rPr>
              <a:t>…</a:t>
            </a:r>
          </a:p>
        </p:txBody>
      </p:sp>
      <p:pic>
        <p:nvPicPr>
          <p:cNvPr id="4" name="Symbol zastępczy zawartości 23">
            <a:extLst>
              <a:ext uri="{FF2B5EF4-FFF2-40B4-BE49-F238E27FC236}">
                <a16:creationId xmlns:a16="http://schemas.microsoft.com/office/drawing/2014/main" id="{D021B47E-9D43-4228-9441-0489256D7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0" y="5093108"/>
            <a:ext cx="2112579" cy="15844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4172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9EABD-0D0B-420F-AC4B-299A7389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17" y="365125"/>
            <a:ext cx="11839904" cy="691165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W</a:t>
            </a:r>
            <a:r>
              <a:rPr lang="pl-PL" sz="3600" b="1" dirty="0">
                <a:solidFill>
                  <a:srgbClr val="FFC000"/>
                </a:solidFill>
                <a:latin typeface="Comic Sans MS" panose="030F0702030302020204" pitchFamily="66" charset="0"/>
              </a:rPr>
              <a:t>S</a:t>
            </a:r>
            <a:r>
              <a:rPr lang="pl-PL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pl-PL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Ó</a:t>
            </a:r>
            <a:r>
              <a:rPr lang="pl-PL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Ł</a:t>
            </a:r>
            <a:r>
              <a:rPr lang="pl-PL" sz="3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pl-PL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pl-PL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pl-PL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pl-PL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pl-PL" sz="3600" b="1" dirty="0">
                <a:latin typeface="Comic Sans MS" panose="030F0702030302020204" pitchFamily="66" charset="0"/>
              </a:rPr>
              <a:t> </a:t>
            </a:r>
            <a:r>
              <a:rPr lang="pl-PL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Z</a:t>
            </a:r>
            <a:r>
              <a:rPr lang="pl-PL" sz="3600" b="1" dirty="0">
                <a:solidFill>
                  <a:srgbClr val="FFC000"/>
                </a:solidFill>
                <a:latin typeface="Comic Sans MS" panose="030F0702030302020204" pitchFamily="66" charset="0"/>
              </a:rPr>
              <a:t>E</a:t>
            </a:r>
            <a:r>
              <a:rPr lang="pl-PL" sz="3600" b="1" dirty="0">
                <a:latin typeface="Comic Sans MS" panose="030F0702030302020204" pitchFamily="66" charset="0"/>
              </a:rPr>
              <a:t> </a:t>
            </a:r>
            <a:r>
              <a:rPr lang="pl-PL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Ś</a:t>
            </a:r>
            <a:r>
              <a:rPr lang="pl-PL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pl-PL" sz="3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pl-PL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</a:t>
            </a:r>
            <a:r>
              <a:rPr lang="pl-PL" sz="3600" b="1" dirty="0">
                <a:solidFill>
                  <a:srgbClr val="FFC000"/>
                </a:solidFill>
                <a:latin typeface="Comic Sans MS" panose="030F0702030302020204" pitchFamily="66" charset="0"/>
              </a:rPr>
              <a:t>O</a:t>
            </a:r>
            <a:r>
              <a:rPr lang="pl-PL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</a:t>
            </a:r>
            <a:r>
              <a:rPr lang="pl-PL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I</a:t>
            </a:r>
            <a:r>
              <a:rPr lang="pl-PL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pl-PL" sz="3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</a:t>
            </a:r>
            <a:r>
              <a:rPr lang="pl-PL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pl-PL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E</a:t>
            </a:r>
            <a:r>
              <a:rPr lang="pl-PL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M</a:t>
            </a:r>
            <a:r>
              <a:rPr lang="pl-PL" sz="3600" b="1" dirty="0">
                <a:latin typeface="Comic Sans MS" panose="030F0702030302020204" pitchFamily="66" charset="0"/>
              </a:rPr>
              <a:t> </a:t>
            </a:r>
            <a:r>
              <a:rPr lang="pl-PL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L</a:t>
            </a:r>
            <a:r>
              <a:rPr lang="pl-PL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pl-PL" sz="3600" b="1" dirty="0">
                <a:solidFill>
                  <a:srgbClr val="FFC000"/>
                </a:solidFill>
                <a:latin typeface="Comic Sans MS" panose="030F0702030302020204" pitchFamily="66" charset="0"/>
              </a:rPr>
              <a:t>K</a:t>
            </a:r>
            <a:r>
              <a:rPr lang="pl-PL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pl-PL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L</a:t>
            </a:r>
            <a:r>
              <a:rPr lang="pl-PL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pl-PL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pl-PL" sz="3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5FC6C6-3C1B-495C-9D42-8BFEAFB7F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2333296"/>
            <a:ext cx="3941380" cy="43355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Współpraca ze środowiskiem lokalnym jest na porządku dziennym. Wspólnie organizujemy i uczestniczymy w: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Obchodach Dnia Patrona (listopad 2018r.)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Dzień bez samochodu (październik 2018r.)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Zlot Szkół im. Orląt Lwowskich (październik 2108r.)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Mikołajki z Rada Osiedla (grudzień 2018r.)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Rekord dla Niepodległej (listopad 2018r.)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Dni Osiedla Staroniwa – Piknik </a:t>
            </a:r>
            <a:r>
              <a:rPr lang="pl-PL" dirty="0" err="1"/>
              <a:t>Staroniwski</a:t>
            </a:r>
            <a:r>
              <a:rPr lang="pl-PL" dirty="0"/>
              <a:t> (czerwiec 2019r.)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FAFF368-FE04-4204-B2F0-C7BD3F362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15262" y="3088070"/>
            <a:ext cx="1956021" cy="34745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61131B7-53F0-4475-B130-12045B6D46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02" y="1155932"/>
            <a:ext cx="3149385" cy="1771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1556D5D-AF52-4645-A180-716D0FB275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337" y="1123091"/>
            <a:ext cx="2326116" cy="17445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268DBDC-6916-47CD-A8BA-2EE4240F91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72" y="3088070"/>
            <a:ext cx="2995447" cy="16849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6310001D-BCEE-48A1-BBD0-122096695C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61" y="5034367"/>
            <a:ext cx="2716924" cy="1528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223C35C9-1D8B-4C5A-9E0A-29123C62AA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57" y="4742342"/>
            <a:ext cx="2568628" cy="1926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7640AFEA-3A03-4408-AEB1-9DB59AB760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69" y="2675762"/>
            <a:ext cx="2433723" cy="1825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Symbol zastępczy zawartości 23">
            <a:extLst>
              <a:ext uri="{FF2B5EF4-FFF2-40B4-BE49-F238E27FC236}">
                <a16:creationId xmlns:a16="http://schemas.microsoft.com/office/drawing/2014/main" id="{4B89E614-0915-42F3-AF99-1923D0AFA6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53" y="1155932"/>
            <a:ext cx="1773988" cy="13304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43072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E1500C-C78B-4D93-AC91-E2526244B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3" y="1550505"/>
            <a:ext cx="8242851" cy="18784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Comic Sans MS" panose="030F0702030302020204" pitchFamily="66" charset="0"/>
              </a:rPr>
              <a:t>Rozdział IV „Coś ciekawego”</a:t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sz="2400" dirty="0">
                <a:latin typeface="Comic Sans MS" panose="030F0702030302020204" pitchFamily="66" charset="0"/>
              </a:rPr>
              <a:t>… w każdej szkole ważne jest zdrowie, Lokatka o tym uczniom chętnie opowie, Sówka prowadzi zajęcia „</a:t>
            </a:r>
            <a:r>
              <a:rPr lang="pl-PL" sz="2400" dirty="0" err="1">
                <a:latin typeface="Comic Sans MS" panose="030F0702030302020204" pitchFamily="66" charset="0"/>
              </a:rPr>
              <a:t>eko</a:t>
            </a:r>
            <a:r>
              <a:rPr lang="pl-PL" sz="2400" dirty="0">
                <a:latin typeface="Comic Sans MS" panose="030F0702030302020204" pitchFamily="66" charset="0"/>
              </a:rPr>
              <a:t>”, zachęca zwierzęta by piły mleko, Pancernik chce aby wszyscy czuli się bezpiecznie, zajęcia z policją organizuje koniecznie ….</a:t>
            </a:r>
            <a:endParaRPr lang="pl-PL" dirty="0">
              <a:latin typeface="Comic Sans MS" panose="030F0702030302020204" pitchFamily="66" charset="0"/>
            </a:endParaRPr>
          </a:p>
        </p:txBody>
      </p:sp>
      <p:pic>
        <p:nvPicPr>
          <p:cNvPr id="3" name="Symbol zastępczy zawartości 23">
            <a:extLst>
              <a:ext uri="{FF2B5EF4-FFF2-40B4-BE49-F238E27FC236}">
                <a16:creationId xmlns:a16="http://schemas.microsoft.com/office/drawing/2014/main" id="{7B646D3C-79E3-4C8C-9FA8-B63F12E71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5" y="5211097"/>
            <a:ext cx="1773988" cy="13304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8631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DF9B29-7DBB-482D-B3ED-252E8B26B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71" y="107554"/>
            <a:ext cx="3323897" cy="801523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pl-PL" b="1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pl-PL" b="1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pl-PL" b="1" dirty="0">
                <a:latin typeface="Comic Sans MS" panose="030F0702030302020204" pitchFamily="66" charset="0"/>
              </a:rPr>
              <a:t> </a:t>
            </a:r>
            <a:r>
              <a:rPr lang="pl-PL" b="1" dirty="0">
                <a:solidFill>
                  <a:srgbClr val="FFC000"/>
                </a:solidFill>
                <a:latin typeface="Comic Sans MS" panose="030F0702030302020204" pitchFamily="66" charset="0"/>
              </a:rPr>
              <a:t>-</a:t>
            </a:r>
            <a:r>
              <a:rPr lang="pl-PL" b="1" dirty="0">
                <a:latin typeface="Comic Sans MS" panose="030F0702030302020204" pitchFamily="66" charset="0"/>
              </a:rPr>
              <a:t>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pl-PL" b="1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pl-PL" b="1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pl-PL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F3DEAB-C45D-438C-BAAE-70F737FE4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419" y="173420"/>
            <a:ext cx="7315201" cy="46981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/>
              <a:t>Jesteśmy </a:t>
            </a:r>
            <a:r>
              <a:rPr lang="pl-PL" b="1" dirty="0"/>
              <a:t>Szkołą Promującą Zdrowie </a:t>
            </a:r>
            <a:r>
              <a:rPr lang="pl-PL" dirty="0"/>
              <a:t>więc dbamy o nie bez zarzutu - oto nasze działania przez cały rok: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Zbieranie nakrętek i baterii.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Segregacja i sprzątanie śmieci.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Udział w zajęciach z dietetykami z Uniwersytetu Rzeszowskiego.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Udział w konkursach ekologicznych, przyrodniczych (</a:t>
            </a:r>
            <a:r>
              <a:rPr lang="pl-PL" dirty="0" err="1"/>
              <a:t>Ekoolimpiada</a:t>
            </a:r>
            <a:r>
              <a:rPr lang="pl-PL" dirty="0"/>
              <a:t>, I ty możesz zostać ekologiem).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Zajęcia – zdrowe kanapki, sałatki, szaszłyki owocowe itp.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Udział w programach – owoce w szkole, szklanka mleka, szkoła na widelcu.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Zajęcia sportowe i taneczne, udział w rywalizacjach sportowych.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Obchody Dnia Ziemi – pokaz mody ekologicznej.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Wycieczki przyrodnicze, marsze na orientację, zajęcia w szkolnym kole PTTK.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Organizacja biegów krótkodystansowych „Bieg z pancernikiem”, „Sztafeta z rodzicami”.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Organizacja konkursu „Eko - kasa”, „</a:t>
            </a:r>
            <a:r>
              <a:rPr lang="pl-PL" dirty="0" err="1"/>
              <a:t>Ekoolimpiada</a:t>
            </a:r>
            <a:r>
              <a:rPr lang="pl-PL" dirty="0"/>
              <a:t>”.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5E1B902-F894-445F-AB17-4C2CBC98E0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436" y="4407186"/>
            <a:ext cx="1572893" cy="1986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24BE379-425B-4285-8187-0BBC92D348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" y="5107488"/>
            <a:ext cx="2473325" cy="1577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44409A7-135C-4889-A070-1581A2D5E2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74" y="4737015"/>
            <a:ext cx="3462337" cy="1947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33C014B-558B-42D7-9FCC-D1FE96EE2B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16" y="864437"/>
            <a:ext cx="1661949" cy="1143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7246CFA-EF33-4B54-BE4F-130C332302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0" y="2644732"/>
            <a:ext cx="3112021" cy="1750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EA1A8A2-152A-42A5-9C59-9FDF2C16F2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32" y="4029543"/>
            <a:ext cx="2381249" cy="1337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CCDC46A-25BE-4D8A-B8C9-F214B36C7D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" y="925870"/>
            <a:ext cx="2045424" cy="1534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871E786A-2931-4CF6-8AD2-DA69B85B66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57" y="4868129"/>
            <a:ext cx="2102789" cy="1577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332B77A-7059-4D14-A74B-4AD45AF6EF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28" y="5522104"/>
            <a:ext cx="1691282" cy="1127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49AB0C82-C56F-4247-B516-1DB0194DA31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44" y="1840729"/>
            <a:ext cx="2102789" cy="1183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AD2680-024F-44C0-9757-E584C1498B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8" y="3982123"/>
            <a:ext cx="1257426" cy="1289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Symbol zastępczy zawartości 23">
            <a:extLst>
              <a:ext uri="{FF2B5EF4-FFF2-40B4-BE49-F238E27FC236}">
                <a16:creationId xmlns:a16="http://schemas.microsoft.com/office/drawing/2014/main" id="{EB5C49BD-B2BF-42A7-89E1-60CF551CF49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69" y="552851"/>
            <a:ext cx="1075520" cy="8066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3E0B37DF-B286-4014-B0F3-EB8F43ADCB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596" y="2762546"/>
            <a:ext cx="1436199" cy="1077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6436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B2644A-E579-4C28-90A6-EF452228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44" y="365125"/>
            <a:ext cx="11713779" cy="691165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pl-PL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pl-PL" sz="2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Z</a:t>
            </a:r>
            <a:r>
              <a:rPr lang="pl-PL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pl-PL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pl-PL" sz="2800" b="1" dirty="0">
                <a:latin typeface="Comic Sans MS" panose="030F0702030302020204" pitchFamily="66" charset="0"/>
              </a:rPr>
              <a:t> </a:t>
            </a:r>
            <a:r>
              <a:rPr lang="pl-PL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pl-PL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pl-PL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Z</a:t>
            </a:r>
            <a:r>
              <a:rPr lang="pl-PL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pl-PL" sz="2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I</a:t>
            </a:r>
            <a:r>
              <a:rPr lang="pl-PL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pl-PL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pl-PL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Z</a:t>
            </a:r>
            <a:r>
              <a:rPr lang="pl-PL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pl-PL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pl-PL" sz="2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E</a:t>
            </a:r>
            <a:r>
              <a:rPr lang="pl-PL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</a:t>
            </a:r>
            <a:r>
              <a:rPr lang="pl-PL" sz="2800" b="1" dirty="0">
                <a:latin typeface="Comic Sans MS" panose="030F0702030302020204" pitchFamily="66" charset="0"/>
              </a:rPr>
              <a:t> </a:t>
            </a:r>
            <a:r>
              <a:rPr lang="pl-PL" sz="2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–</a:t>
            </a:r>
            <a:r>
              <a:rPr lang="pl-PL" sz="2800" b="1" dirty="0">
                <a:latin typeface="Comic Sans MS" panose="030F0702030302020204" pitchFamily="66" charset="0"/>
              </a:rPr>
              <a:t> </a:t>
            </a:r>
            <a:r>
              <a:rPr lang="pl-PL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Z</a:t>
            </a:r>
            <a:r>
              <a:rPr lang="pl-PL" sz="2800" b="1" dirty="0">
                <a:latin typeface="Comic Sans MS" panose="030F0702030302020204" pitchFamily="66" charset="0"/>
              </a:rPr>
              <a:t> </a:t>
            </a:r>
            <a:r>
              <a:rPr lang="pl-PL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pl-PL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</a:t>
            </a:r>
            <a:r>
              <a:rPr lang="pl-PL" sz="2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O</a:t>
            </a:r>
            <a:r>
              <a:rPr lang="pl-PL" sz="2800" b="1" dirty="0">
                <a:latin typeface="Comic Sans MS" panose="030F0702030302020204" pitchFamily="66" charset="0"/>
              </a:rPr>
              <a:t> </a:t>
            </a:r>
            <a:r>
              <a:rPr lang="pl-PL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</a:t>
            </a:r>
            <a:r>
              <a:rPr lang="pl-PL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pl-PL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pl-PL" sz="2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M</a:t>
            </a:r>
            <a:r>
              <a:rPr lang="pl-PL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Y</a:t>
            </a:r>
            <a:r>
              <a:rPr lang="pl-PL" sz="2800" b="1" dirty="0">
                <a:latin typeface="Comic Sans MS" panose="030F0702030302020204" pitchFamily="66" charset="0"/>
              </a:rPr>
              <a:t> </a:t>
            </a:r>
            <a:r>
              <a:rPr lang="pl-PL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pl-PL" sz="2800" b="1" dirty="0">
                <a:latin typeface="Comic Sans MS" panose="030F0702030302020204" pitchFamily="66" charset="0"/>
              </a:rPr>
              <a:t> </a:t>
            </a:r>
            <a:r>
              <a:rPr lang="pl-PL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B</a:t>
            </a:r>
            <a:r>
              <a:rPr lang="pl-PL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pl-PL" sz="2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Z</a:t>
            </a:r>
            <a:r>
              <a:rPr lang="pl-PL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</a:t>
            </a:r>
            <a:r>
              <a:rPr lang="pl-PL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pl-PL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pl-PL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pl-PL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Z</a:t>
            </a:r>
            <a:r>
              <a:rPr lang="pl-PL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pl-PL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Ń</a:t>
            </a:r>
            <a:r>
              <a:rPr lang="pl-PL" sz="2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S</a:t>
            </a:r>
            <a:r>
              <a:rPr lang="pl-PL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pl-PL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</a:t>
            </a:r>
            <a:r>
              <a:rPr lang="pl-PL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59E009-FFFD-4FFF-A068-6819EFF44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806" y="1056290"/>
            <a:ext cx="4335517" cy="56755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W bieżącym roku szkolnym organizowaliśmy:</a:t>
            </a:r>
          </a:p>
          <a:p>
            <a:r>
              <a:rPr lang="pl-PL" dirty="0"/>
              <a:t>DBI – Dni Bezpiecznego Internetu</a:t>
            </a:r>
          </a:p>
          <a:p>
            <a:r>
              <a:rPr lang="pl-PL" dirty="0"/>
              <a:t>warsztaty pierwszej pomocy dla uczniów wszystkich klas</a:t>
            </a:r>
          </a:p>
          <a:p>
            <a:r>
              <a:rPr lang="pl-PL" dirty="0"/>
              <a:t>zajęcia z funkcjonariuszami policji, bierzemy udział w akcji „Bezpieczna droga do szkoły”</a:t>
            </a:r>
          </a:p>
          <a:p>
            <a:r>
              <a:rPr lang="pl-PL" dirty="0"/>
              <a:t>zajęcia w ramach akcji „Zachowaj trzeźwy umysł”</a:t>
            </a:r>
          </a:p>
          <a:p>
            <a:r>
              <a:rPr lang="pl-PL" dirty="0"/>
              <a:t>bicie rekordu w RKO dla WOŚP</a:t>
            </a:r>
          </a:p>
          <a:p>
            <a:r>
              <a:rPr lang="pl-PL" dirty="0"/>
              <a:t>dzień bez samochodu</a:t>
            </a:r>
          </a:p>
          <a:p>
            <a:r>
              <a:rPr lang="pl-PL" dirty="0"/>
              <a:t>dzień bezpieczeństwa – kamizelki odblaskowe</a:t>
            </a:r>
          </a:p>
          <a:p>
            <a:r>
              <a:rPr lang="pl-PL" dirty="0"/>
              <a:t>wycieczki na skrzyżowanie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FACF054-474A-4A18-BC4F-5248B73DE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337" y="5587452"/>
            <a:ext cx="2039007" cy="1146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9A891C8-53F1-4AD3-B882-E93975A1E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7" y="1056290"/>
            <a:ext cx="2258752" cy="1270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841FF2C-4518-4E8F-AA3B-AE4629866F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65" y="1056290"/>
            <a:ext cx="2550510" cy="1434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555C580-B263-45B1-BC11-0DFC9FB3B8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4" y="4202329"/>
            <a:ext cx="1697421" cy="1273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BDE2F50-D95E-4C09-93AC-1872724EE2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27" y="2795340"/>
            <a:ext cx="2906110" cy="1634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821E780-F07B-49FE-8559-AA6E672436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124" y="1420648"/>
            <a:ext cx="2263228" cy="1273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CE874BD5-95B8-46F7-B29F-FDC168143D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78" y="2651836"/>
            <a:ext cx="1674339" cy="2774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F2CBFE9A-5BB0-47F9-B473-F043F77D50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23" y="4759762"/>
            <a:ext cx="2942896" cy="1655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4FD0F17-59ED-421F-9B5A-F048BE868D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2" y="2693714"/>
            <a:ext cx="2029759" cy="1141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Symbol zastępczy zawartości 23">
            <a:extLst>
              <a:ext uri="{FF2B5EF4-FFF2-40B4-BE49-F238E27FC236}">
                <a16:creationId xmlns:a16="http://schemas.microsoft.com/office/drawing/2014/main" id="{1709E565-F038-4116-BBBD-61E7FEE551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4" y="5702661"/>
            <a:ext cx="1372285" cy="10292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00884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A24E85-6960-4FFA-8607-7A37431D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21" y="234278"/>
            <a:ext cx="11381357" cy="690563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pl-PL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Z</a:t>
            </a:r>
            <a:r>
              <a:rPr lang="pl-PL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</a:t>
            </a:r>
            <a:r>
              <a:rPr lang="pl-PL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Ę</a:t>
            </a:r>
            <a:r>
              <a:rPr lang="pl-PL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K</a:t>
            </a:r>
            <a:r>
              <a:rPr lang="pl-PL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U</a:t>
            </a:r>
            <a:r>
              <a:rPr lang="pl-PL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</a:t>
            </a:r>
            <a:r>
              <a:rPr lang="pl-PL" sz="3600" b="1" dirty="0">
                <a:solidFill>
                  <a:srgbClr val="FFC000"/>
                </a:solidFill>
                <a:latin typeface="Comic Sans MS" panose="030F0702030302020204" pitchFamily="66" charset="0"/>
              </a:rPr>
              <a:t>E</a:t>
            </a:r>
            <a:r>
              <a:rPr lang="pl-PL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M</a:t>
            </a:r>
            <a:r>
              <a:rPr lang="pl-PL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Y</a:t>
            </a:r>
            <a:r>
              <a:rPr lang="pl-PL" sz="3600" b="1" dirty="0">
                <a:latin typeface="Comic Sans MS" panose="030F0702030302020204" pitchFamily="66" charset="0"/>
              </a:rPr>
              <a:t> </a:t>
            </a:r>
            <a:r>
              <a:rPr lang="pl-PL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Z</a:t>
            </a:r>
            <a:r>
              <a:rPr lang="pl-PL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pl-PL" sz="3600" b="1" dirty="0">
                <a:latin typeface="Comic Sans MS" panose="030F0702030302020204" pitchFamily="66" charset="0"/>
              </a:rPr>
              <a:t> </a:t>
            </a:r>
            <a:r>
              <a:rPr lang="pl-PL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pl-PL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A</a:t>
            </a:r>
            <a:r>
              <a:rPr lang="pl-PL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Ł</a:t>
            </a:r>
            <a:r>
              <a:rPr lang="pl-PL" sz="3600" b="1" dirty="0">
                <a:solidFill>
                  <a:srgbClr val="FFC000"/>
                </a:solidFill>
                <a:latin typeface="Comic Sans MS" panose="030F0702030302020204" pitchFamily="66" charset="0"/>
              </a:rPr>
              <a:t>Y</a:t>
            </a:r>
            <a:r>
              <a:rPr lang="pl-PL" sz="3600" b="1" dirty="0">
                <a:latin typeface="Comic Sans MS" panose="030F0702030302020204" pitchFamily="66" charset="0"/>
              </a:rPr>
              <a:t> </a:t>
            </a:r>
            <a:r>
              <a:rPr lang="pl-PL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pl-PL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pl-PL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pl-PL" sz="3600" b="1" dirty="0">
                <a:latin typeface="Comic Sans MS" panose="030F0702030302020204" pitchFamily="66" charset="0"/>
              </a:rPr>
              <a:t>. </a:t>
            </a:r>
            <a:r>
              <a:rPr lang="pl-PL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pl-PL" sz="3600" b="1" dirty="0">
                <a:solidFill>
                  <a:srgbClr val="FFC000"/>
                </a:solidFill>
                <a:latin typeface="Comic Sans MS" panose="030F0702030302020204" pitchFamily="66" charset="0"/>
              </a:rPr>
              <a:t>O</a:t>
            </a:r>
            <a:r>
              <a:rPr lang="pl-PL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Z</a:t>
            </a:r>
            <a:r>
              <a:rPr lang="pl-PL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pl-PL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  <a:r>
              <a:rPr lang="pl-PL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A</a:t>
            </a:r>
            <a:r>
              <a:rPr lang="pl-PL" sz="3600" b="1" dirty="0">
                <a:solidFill>
                  <a:srgbClr val="FFC000"/>
                </a:solidFill>
                <a:latin typeface="Comic Sans MS" panose="030F0702030302020204" pitchFamily="66" charset="0"/>
              </a:rPr>
              <a:t>W</a:t>
            </a:r>
            <a:r>
              <a:rPr lang="pl-PL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I</a:t>
            </a:r>
            <a:r>
              <a:rPr lang="pl-PL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pl-PL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M</a:t>
            </a:r>
            <a:r>
              <a:rPr lang="pl-PL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pl-PL" sz="3600" b="1" dirty="0">
                <a:latin typeface="Comic Sans MS" panose="030F0702030302020204" pitchFamily="66" charset="0"/>
              </a:rPr>
              <a:t> </a:t>
            </a:r>
            <a:r>
              <a:rPr lang="pl-PL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r>
              <a:rPr lang="pl-PL" sz="3600" b="1" dirty="0">
                <a:solidFill>
                  <a:srgbClr val="FFC000"/>
                </a:solidFill>
                <a:latin typeface="Comic Sans MS" panose="030F0702030302020204" pitchFamily="66" charset="0"/>
              </a:rPr>
              <a:t>!</a:t>
            </a:r>
            <a:r>
              <a:rPr lang="pl-PL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!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D48D05-0B83-4EED-804B-8BBD8585E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404" y="1378226"/>
            <a:ext cx="7381462" cy="22792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2400" dirty="0"/>
              <a:t>Leśna szkoła to pomysł wspaniały,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dirty="0"/>
              <a:t>zwierzęta pracowały pilnie przez rok cały,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dirty="0"/>
              <a:t>Teraz czas na wymarzone wakacje,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dirty="0"/>
              <a:t>Pancernik, Sówka i Żyrafka planują już wspólne atrakcje,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dirty="0"/>
              <a:t>od września ponownie startujemy, nowe pomysły wypróbujemy ….</a:t>
            </a:r>
          </a:p>
        </p:txBody>
      </p:sp>
      <p:pic>
        <p:nvPicPr>
          <p:cNvPr id="4" name="Picture 2" descr="http://www.sp14.resman.pl/baner.jpg">
            <a:extLst>
              <a:ext uri="{FF2B5EF4-FFF2-40B4-BE49-F238E27FC236}">
                <a16:creationId xmlns:a16="http://schemas.microsoft.com/office/drawing/2014/main" id="{70C412CB-8E7B-4759-BF13-F54494656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0" y="5481901"/>
            <a:ext cx="6647632" cy="1185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ymbol zastępczy zawartości 23">
            <a:extLst>
              <a:ext uri="{FF2B5EF4-FFF2-40B4-BE49-F238E27FC236}">
                <a16:creationId xmlns:a16="http://schemas.microsoft.com/office/drawing/2014/main" id="{5C28830E-F4B3-458B-9ED5-CFF1336C5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39" y="2676521"/>
            <a:ext cx="1311965" cy="98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1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25215"/>
            <a:ext cx="9144000" cy="2510604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Comic Sans MS" panose="030F0702030302020204" pitchFamily="66" charset="0"/>
                <a:ea typeface="Verdana" panose="020B0604030504040204" pitchFamily="34" charset="0"/>
              </a:rPr>
              <a:t>Rozdział I „To my”</a:t>
            </a:r>
            <a:br>
              <a:rPr lang="pl-PL" dirty="0">
                <a:latin typeface="Comic Sans MS" panose="030F0702030302020204" pitchFamily="66" charset="0"/>
                <a:ea typeface="Verdana" panose="020B0604030504040204" pitchFamily="34" charset="0"/>
              </a:rPr>
            </a:br>
            <a:r>
              <a:rPr lang="pl-PL" sz="2400" dirty="0">
                <a:latin typeface="Comic Sans MS" panose="030F0702030302020204" pitchFamily="66" charset="0"/>
                <a:ea typeface="Verdana" panose="020B0604030504040204" pitchFamily="34" charset="0"/>
              </a:rPr>
              <a:t>Pancernik i Sówka, zaprosiły Lokatę na dwa słówka,</a:t>
            </a:r>
            <a:br>
              <a:rPr lang="pl-PL" sz="2400" dirty="0">
                <a:latin typeface="Comic Sans MS" panose="030F0702030302020204" pitchFamily="66" charset="0"/>
                <a:ea typeface="Verdana" panose="020B0604030504040204" pitchFamily="34" charset="0"/>
              </a:rPr>
            </a:br>
            <a:r>
              <a:rPr lang="pl-PL" sz="2400" dirty="0">
                <a:latin typeface="Comic Sans MS" panose="030F0702030302020204" pitchFamily="66" charset="0"/>
                <a:ea typeface="Verdana" panose="020B0604030504040204" pitchFamily="34" charset="0"/>
              </a:rPr>
              <a:t>Chciały otworzyć w lesie małą szkołę, rozpoczęły się więc obrady wesołe …..</a:t>
            </a:r>
            <a:endParaRPr lang="en-US" dirty="0">
              <a:latin typeface="Comic Sans MS" panose="030F0702030302020204" pitchFamily="66" charset="0"/>
              <a:ea typeface="Verdana" panose="020B0604030504040204" pitchFamily="34" charset="0"/>
            </a:endParaRPr>
          </a:p>
        </p:txBody>
      </p:sp>
      <p:pic>
        <p:nvPicPr>
          <p:cNvPr id="4" name="Symbol zastępczy zawartości 23">
            <a:extLst>
              <a:ext uri="{FF2B5EF4-FFF2-40B4-BE49-F238E27FC236}">
                <a16:creationId xmlns:a16="http://schemas.microsoft.com/office/drawing/2014/main" id="{D34A3CAF-0812-4D6B-ABF2-2F6284044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2" y="5330322"/>
            <a:ext cx="1836261" cy="13771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5C933E-3140-4AD0-BA33-6FDC19E9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60" y="126125"/>
            <a:ext cx="6117019" cy="606968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pl-PL" dirty="0">
                <a:solidFill>
                  <a:srgbClr val="FFC000"/>
                </a:solidFill>
                <a:latin typeface="Comic Sans MS" panose="030F0702030302020204" pitchFamily="66" charset="0"/>
              </a:rPr>
              <a:t>s</a:t>
            </a:r>
            <a:r>
              <a:rPr lang="pl-PL" dirty="0">
                <a:solidFill>
                  <a:srgbClr val="0070C0"/>
                </a:solidFill>
                <a:latin typeface="Comic Sans MS" panose="030F0702030302020204" pitchFamily="66" charset="0"/>
              </a:rPr>
              <a:t>z</a:t>
            </a:r>
            <a:r>
              <a:rPr lang="pl-PL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z</a:t>
            </a:r>
            <a:r>
              <a:rPr lang="pl-PL" dirty="0">
                <a:solidFill>
                  <a:srgbClr val="0070C0"/>
                </a:solidFill>
                <a:latin typeface="Comic Sans MS" panose="030F0702030302020204" pitchFamily="66" charset="0"/>
              </a:rPr>
              <a:t>k</a:t>
            </a: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o</a:t>
            </a:r>
            <a:r>
              <a:rPr lang="pl-PL" dirty="0">
                <a:solidFill>
                  <a:srgbClr val="FFC000"/>
                </a:solidFill>
                <a:latin typeface="Comic Sans MS" panose="030F0702030302020204" pitchFamily="66" charset="0"/>
              </a:rPr>
              <a:t>ł</a:t>
            </a:r>
            <a:r>
              <a:rPr lang="pl-PL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w</a:t>
            </a: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dirty="0">
                <a:solidFill>
                  <a:srgbClr val="FFC000"/>
                </a:solidFill>
                <a:latin typeface="Comic Sans MS" panose="030F0702030302020204" pitchFamily="66" charset="0"/>
              </a:rPr>
              <a:t>S</a:t>
            </a:r>
            <a:r>
              <a:rPr lang="pl-PL" dirty="0">
                <a:solidFill>
                  <a:srgbClr val="0070C0"/>
                </a:solidFill>
                <a:latin typeface="Comic Sans MS" panose="030F0702030302020204" pitchFamily="66" charset="0"/>
              </a:rPr>
              <a:t>K</a:t>
            </a:r>
            <a:r>
              <a:rPr lang="pl-PL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pl-PL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7DDBAA-8250-4C5B-A6A6-12BE585A2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78" y="126124"/>
            <a:ext cx="5854261" cy="66057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SKO działa u nas od 2012r, od niespełna trzech lat pod patronatem III Oddziału PKO Banku Polskiego SA w Rzeszowie.</a:t>
            </a:r>
          </a:p>
          <a:p>
            <a:pPr marL="0" indent="0">
              <a:buNone/>
            </a:pPr>
            <a:r>
              <a:rPr lang="pl-PL" dirty="0"/>
              <a:t>Szkoła liczy 208 uczniów, 149 uczniów do 13 </a:t>
            </a:r>
            <a:r>
              <a:rPr lang="pl-PL" dirty="0" err="1"/>
              <a:t>r.ż</a:t>
            </a:r>
            <a:r>
              <a:rPr lang="pl-PL" dirty="0"/>
              <a:t> – obecnie z 13 członkami SKO.</a:t>
            </a:r>
          </a:p>
          <a:p>
            <a:pPr marL="0" indent="0">
              <a:buNone/>
            </a:pPr>
            <a:r>
              <a:rPr lang="pl-PL" dirty="0"/>
              <a:t>Głównym celem naszej działalności jest szerzenie wiedzy o oszczędzaniu, przedsiębiorczości, ekologii i zdrowym stylu życia. Wiedze tę przekazujemy wszystkim uczniom szkoły, starając się aby przekaz był ciekawy, twórczy i kreatywny. </a:t>
            </a:r>
          </a:p>
          <a:p>
            <a:pPr marL="0" indent="0">
              <a:buNone/>
            </a:pPr>
            <a:r>
              <a:rPr lang="pl-PL" dirty="0"/>
              <a:t>Systematycznie zachęcamy koleżanki i kolegów do poszerzenia naszego skromnego grona – co w tym roku szkolnym dało 5 nowych członków.</a:t>
            </a:r>
          </a:p>
          <a:p>
            <a:pPr marL="0" indent="0">
              <a:buNone/>
            </a:pPr>
            <a:r>
              <a:rPr lang="pl-PL" dirty="0"/>
              <a:t>W działania szkolnego koła SKO włączamy nasze przedszkolaki, aby od najmłodszych lat wyrabiali w sobie nawyk świadomego oszczędzania, umiejętnego gospodarowania oszczędnościami, aby pamiętali o zdrowym stylu życia oraz dbaniu o środowisko.</a:t>
            </a:r>
          </a:p>
          <a:p>
            <a:pPr marL="0" indent="0">
              <a:buNone/>
            </a:pPr>
            <a:r>
              <a:rPr lang="pl-PL" dirty="0"/>
              <a:t>SKO – </a:t>
            </a:r>
            <a:r>
              <a:rPr lang="pl-PL" dirty="0" err="1"/>
              <a:t>wicze</a:t>
            </a:r>
            <a:r>
              <a:rPr lang="pl-PL" dirty="0"/>
              <a:t> chętnie biorą udział w działaniach charytatywnych i ekologicznych, z pasją tworzą szkolnego bloga, redagują szkolną gazetkę i tablicę SKO, biorą udział w licznych konkursach i olimpiadach, współpracują ze środowiskiem lokalnym.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290553C-0A07-4A78-85CC-1ABE544AB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929">
            <a:off x="268038" y="790159"/>
            <a:ext cx="2324071" cy="2821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1C9A7DD-732F-4DC7-8AC6-AFE56C0FE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757">
            <a:off x="1463139" y="2427085"/>
            <a:ext cx="4130460" cy="2323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5C21C8-EB89-4698-91A5-456F284A0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0" y="3818715"/>
            <a:ext cx="1748854" cy="2913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501129A-9F33-4FB4-A9C1-70F3170B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14" y="733093"/>
            <a:ext cx="3312786" cy="1864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CFCF8A6B-B607-4237-A820-4567C2C8C5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619">
            <a:off x="2375700" y="4376519"/>
            <a:ext cx="3631231" cy="20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Symbol zastępczy zawartości 23">
            <a:extLst>
              <a:ext uri="{FF2B5EF4-FFF2-40B4-BE49-F238E27FC236}">
                <a16:creationId xmlns:a16="http://schemas.microsoft.com/office/drawing/2014/main" id="{C9EBFECE-1551-4CAA-BA05-482B05EED1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83" y="5766236"/>
            <a:ext cx="1287517" cy="9656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08337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F5DE8D-596D-43D1-8A9B-C691F2105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062" y="126125"/>
            <a:ext cx="9538138" cy="756744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C000"/>
                </a:solidFill>
                <a:latin typeface="Comic Sans MS" panose="030F0702030302020204" pitchFamily="66" charset="0"/>
              </a:rPr>
              <a:t>S</a:t>
            </a: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Z</a:t>
            </a:r>
            <a:r>
              <a:rPr lang="pl-PL" dirty="0">
                <a:solidFill>
                  <a:srgbClr val="00B050"/>
                </a:solidFill>
                <a:latin typeface="Comic Sans MS" panose="030F0702030302020204" pitchFamily="66" charset="0"/>
              </a:rPr>
              <a:t>K</a:t>
            </a: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pl-PL" dirty="0">
                <a:solidFill>
                  <a:srgbClr val="FFC000"/>
                </a:solidFill>
                <a:latin typeface="Comic Sans MS" panose="030F0702030302020204" pitchFamily="66" charset="0"/>
              </a:rPr>
              <a:t>L</a:t>
            </a: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N</a:t>
            </a:r>
            <a:r>
              <a:rPr lang="pl-PL" dirty="0">
                <a:solidFill>
                  <a:srgbClr val="00B050"/>
                </a:solidFill>
                <a:latin typeface="Comic Sans MS" panose="030F0702030302020204" pitchFamily="66" charset="0"/>
              </a:rPr>
              <a:t>Y</a:t>
            </a: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pl-PL" dirty="0">
                <a:solidFill>
                  <a:srgbClr val="FFC000"/>
                </a:solidFill>
                <a:latin typeface="Comic Sans MS" panose="030F0702030302020204" pitchFamily="66" charset="0"/>
              </a:rPr>
              <a:t>O</a:t>
            </a:r>
            <a:r>
              <a:rPr lang="pl-PL" dirty="0">
                <a:solidFill>
                  <a:srgbClr val="00B050"/>
                </a:solidFill>
                <a:latin typeface="Comic Sans MS" panose="030F0702030302020204" pitchFamily="66" charset="0"/>
              </a:rPr>
              <a:t>G</a:t>
            </a: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dirty="0">
                <a:solidFill>
                  <a:srgbClr val="00B050"/>
                </a:solidFill>
                <a:latin typeface="Comic Sans MS" panose="030F0702030302020204" pitchFamily="66" charset="0"/>
              </a:rPr>
              <a:t>„</a:t>
            </a:r>
            <a:r>
              <a:rPr lang="pl-PL" dirty="0">
                <a:solidFill>
                  <a:srgbClr val="FFC000"/>
                </a:solidFill>
                <a:latin typeface="Comic Sans MS" panose="030F0702030302020204" pitchFamily="66" charset="0"/>
              </a:rPr>
              <a:t>S</a:t>
            </a: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Z</a:t>
            </a:r>
            <a:r>
              <a:rPr lang="pl-PL" dirty="0">
                <a:solidFill>
                  <a:srgbClr val="00B050"/>
                </a:solidFill>
                <a:latin typeface="Comic Sans MS" panose="030F0702030302020204" pitchFamily="66" charset="0"/>
              </a:rPr>
              <a:t>K</a:t>
            </a:r>
            <a:r>
              <a:rPr lang="pl-PL" dirty="0">
                <a:solidFill>
                  <a:srgbClr val="FFC000"/>
                </a:solidFill>
                <a:latin typeface="Comic Sans MS" panose="030F0702030302020204" pitchFamily="66" charset="0"/>
              </a:rPr>
              <a:t>O</a:t>
            </a: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L</a:t>
            </a:r>
            <a:r>
              <a:rPr lang="pl-PL" dirty="0">
                <a:solidFill>
                  <a:srgbClr val="FFC000"/>
                </a:solidFill>
                <a:latin typeface="Comic Sans MS" panose="030F0702030302020204" pitchFamily="66" charset="0"/>
              </a:rPr>
              <a:t>N</a:t>
            </a:r>
            <a:r>
              <a:rPr lang="pl-PL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pl-PL" dirty="0">
                <a:solidFill>
                  <a:srgbClr val="FFC000"/>
                </a:solidFill>
                <a:latin typeface="Comic Sans MS" panose="030F0702030302020204" pitchFamily="66" charset="0"/>
              </a:rPr>
              <a:t>P</a:t>
            </a: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A</a:t>
            </a:r>
            <a:r>
              <a:rPr lang="pl-PL" dirty="0">
                <a:solidFill>
                  <a:srgbClr val="00B050"/>
                </a:solidFill>
                <a:latin typeface="Comic Sans MS" panose="030F0702030302020204" pitchFamily="66" charset="0"/>
              </a:rPr>
              <a:t>W</a:t>
            </a:r>
            <a:r>
              <a:rPr lang="pl-PL" dirty="0">
                <a:solidFill>
                  <a:srgbClr val="FFC000"/>
                </a:solidFill>
                <a:latin typeface="Comic Sans MS" panose="030F0702030302020204" pitchFamily="66" charset="0"/>
              </a:rPr>
              <a:t>Y</a:t>
            </a: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AA3413-FF18-4DB1-A64C-EC4EEC8A8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359" y="882869"/>
            <a:ext cx="5126841" cy="58490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>
                <a:cs typeface="Arial" panose="020B0604020202020204" pitchFamily="34" charset="0"/>
              </a:rPr>
              <a:t>Blog powstał w marcu 2018r. Od tego momentu prężnie i z pasją działamy w „wirtualnym” świecie </a:t>
            </a:r>
            <a:r>
              <a:rPr lang="pl-PL" dirty="0" err="1">
                <a:cs typeface="Arial" panose="020B0604020202020204" pitchFamily="34" charset="0"/>
              </a:rPr>
              <a:t>sko</a:t>
            </a:r>
            <a:r>
              <a:rPr lang="pl-PL" dirty="0">
                <a:cs typeface="Arial" panose="020B0604020202020204" pitchFamily="34" charset="0"/>
              </a:rPr>
              <a:t>. Na blogu umieszczamy wszystkie najważniejsze wydarzenie ze „szkolnego podwórka” i nie tylko. Rozwijamy na nim swoje zainteresowania i wrzucamy ciekawostki np. dot. koni, przepisów kulinarnych i wiele, wiele innych.</a:t>
            </a:r>
          </a:p>
          <a:p>
            <a:pPr marL="0" indent="0">
              <a:buNone/>
            </a:pPr>
            <a:r>
              <a:rPr lang="pl-PL" dirty="0">
                <a:cs typeface="Arial" panose="020B0604020202020204" pitchFamily="34" charset="0"/>
              </a:rPr>
              <a:t>Blog rozwiną się w szybkim tempie, jest regularnie odwiedzany przez uczniów szkoły obecnie ma 4207 polubień. </a:t>
            </a:r>
          </a:p>
          <a:p>
            <a:pPr marL="0" indent="0">
              <a:buNone/>
            </a:pPr>
            <a:r>
              <a:rPr lang="pl-PL" dirty="0">
                <a:cs typeface="Arial" panose="020B0604020202020204" pitchFamily="34" charset="0"/>
              </a:rPr>
              <a:t>W miesiącu maju zdobyliśmy nagrodę </a:t>
            </a:r>
            <a:r>
              <a:rPr lang="pl-PL" dirty="0">
                <a:solidFill>
                  <a:srgbClr val="FF0000"/>
                </a:solidFill>
                <a:cs typeface="Arial" panose="020B0604020202020204" pitchFamily="34" charset="0"/>
              </a:rPr>
              <a:t>„Blog miesiąca” </a:t>
            </a:r>
            <a:r>
              <a:rPr lang="pl-PL" dirty="0">
                <a:cs typeface="Arial" panose="020B0604020202020204" pitchFamily="34" charset="0"/>
              </a:rPr>
              <a:t>i staramy się stale utrzymywać w pierwszej 30 blogowiczów.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Symbol zastępczy zawartości 23">
            <a:extLst>
              <a:ext uri="{FF2B5EF4-FFF2-40B4-BE49-F238E27FC236}">
                <a16:creationId xmlns:a16="http://schemas.microsoft.com/office/drawing/2014/main" id="{7EB20961-C108-4FDD-9ADE-BD278F1B2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4271"/>
            <a:ext cx="1836261" cy="13771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Symbol zastępczy zawartości 14">
            <a:extLst>
              <a:ext uri="{FF2B5EF4-FFF2-40B4-BE49-F238E27FC236}">
                <a16:creationId xmlns:a16="http://schemas.microsoft.com/office/drawing/2014/main" id="{52855C7E-9FCF-453D-B53D-A7D5E98BE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92" y="4629167"/>
            <a:ext cx="3185737" cy="1795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D77F14E-385B-49CC-A59C-1B2872D0DD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4" y="1960134"/>
            <a:ext cx="4496222" cy="20907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B63E800-0FE7-4B14-A8C7-4910C1D51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34" y="3251415"/>
            <a:ext cx="2434404" cy="3173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26EEAF9-ECED-458D-A93F-0806EDE18F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02" y="929437"/>
            <a:ext cx="2347956" cy="16727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4428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89ACAF-0743-4744-B639-CF58E739F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10" y="2420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</a:t>
            </a:r>
            <a:r>
              <a:rPr lang="pl-PL" dirty="0">
                <a:solidFill>
                  <a:srgbClr val="FFFF00"/>
                </a:solidFill>
                <a:latin typeface="Comic Sans MS" panose="030F0702030302020204" pitchFamily="66" charset="0"/>
              </a:rPr>
              <a:t>O</a:t>
            </a: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–</a:t>
            </a: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Z</a:t>
            </a: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pl-PL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</a:t>
            </a: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pl-PL" dirty="0">
                <a:solidFill>
                  <a:srgbClr val="FFFF00"/>
                </a:solidFill>
                <a:latin typeface="Comic Sans MS" panose="030F0702030302020204" pitchFamily="66" charset="0"/>
              </a:rPr>
              <a:t>E</a:t>
            </a: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</a:t>
            </a: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pl-PL" dirty="0">
                <a:solidFill>
                  <a:srgbClr val="FFFF00"/>
                </a:solidFill>
                <a:latin typeface="Comic Sans MS" panose="030F0702030302020204" pitchFamily="66" charset="0"/>
              </a:rPr>
              <a:t>S</a:t>
            </a:r>
            <a:r>
              <a:rPr lang="pl-PL" dirty="0">
                <a:solidFill>
                  <a:srgbClr val="00B050"/>
                </a:solidFill>
                <a:latin typeface="Comic Sans MS" panose="030F0702030302020204" pitchFamily="66" charset="0"/>
              </a:rPr>
              <a:t>Y</a:t>
            </a: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dirty="0">
                <a:solidFill>
                  <a:srgbClr val="FFFF00"/>
                </a:solidFill>
                <a:latin typeface="Comic Sans MS" panose="030F0702030302020204" pitchFamily="66" charset="0"/>
              </a:rPr>
              <a:t>O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Z</a:t>
            </a:r>
            <a:r>
              <a:rPr lang="pl-PL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Z</a:t>
            </a: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pl-PL" dirty="0">
                <a:solidFill>
                  <a:srgbClr val="FFFF00"/>
                </a:solidFill>
                <a:latin typeface="Comic Sans MS" panose="030F0702030302020204" pitchFamily="66" charset="0"/>
              </a:rPr>
              <a:t>D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pl-PL" dirty="0">
                <a:solidFill>
                  <a:srgbClr val="00B050"/>
                </a:solidFill>
                <a:latin typeface="Comic Sans MS" panose="030F0702030302020204" pitchFamily="66" charset="0"/>
              </a:rPr>
              <a:t>Ś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pl-PL" dirty="0">
                <a:solidFill>
                  <a:srgbClr val="FFFF00"/>
                </a:solidFill>
                <a:latin typeface="Comic Sans MS" panose="030F0702030302020204" pitchFamily="66" charset="0"/>
              </a:rPr>
              <a:t>I</a:t>
            </a:r>
            <a:r>
              <a:rPr lang="pl-PL" dirty="0">
                <a:latin typeface="Comic Sans MS" panose="030F0702030302020204" pitchFamily="66" charset="0"/>
              </a:rPr>
              <a:t> </a:t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–</a:t>
            </a: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Z</a:t>
            </a:r>
            <a:r>
              <a:rPr lang="pl-PL" dirty="0">
                <a:solidFill>
                  <a:srgbClr val="FFFF00"/>
                </a:solidFill>
                <a:latin typeface="Comic Sans MS" panose="030F0702030302020204" pitchFamily="66" charset="0"/>
              </a:rPr>
              <a:t>A</a:t>
            </a:r>
            <a:r>
              <a:rPr lang="pl-PL" dirty="0">
                <a:solidFill>
                  <a:srgbClr val="00B050"/>
                </a:solidFill>
                <a:latin typeface="Comic Sans MS" panose="030F0702030302020204" pitchFamily="66" charset="0"/>
              </a:rPr>
              <a:t>W</a:t>
            </a: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Z</a:t>
            </a:r>
            <a:r>
              <a:rPr lang="pl-PL" dirty="0">
                <a:solidFill>
                  <a:srgbClr val="FFFF00"/>
                </a:solidFill>
                <a:latin typeface="Comic Sans MS" panose="030F0702030302020204" pitchFamily="66" charset="0"/>
              </a:rPr>
              <a:t>E</a:t>
            </a: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dirty="0">
                <a:solidFill>
                  <a:srgbClr val="00B050"/>
                </a:solidFill>
                <a:latin typeface="Comic Sans MS" panose="030F0702030302020204" pitchFamily="66" charset="0"/>
              </a:rPr>
              <a:t>N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pl-PL" dirty="0">
                <a:latin typeface="Comic Sans MS" panose="030F0702030302020204" pitchFamily="66" charset="0"/>
              </a:rPr>
              <a:t> </a:t>
            </a:r>
            <a:r>
              <a:rPr lang="pl-PL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Z</a:t>
            </a:r>
            <a:r>
              <a:rPr lang="pl-PL" dirty="0">
                <a:solidFill>
                  <a:srgbClr val="FFFF00"/>
                </a:solidFill>
                <a:latin typeface="Comic Sans MS" panose="030F0702030302020204" pitchFamily="66" charset="0"/>
              </a:rPr>
              <a:t>A</a:t>
            </a: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pl-PL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770BEC-21CF-4B24-80B6-698097A945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1891" y="1690688"/>
            <a:ext cx="5954109" cy="14939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>
                <a:cs typeface="Arial" panose="020B0604020202020204" pitchFamily="34" charset="0"/>
              </a:rPr>
              <a:t>Szkolna gazetka SKO nawiązuje tematycznie do naszego bloga, umieszczamy na niej tematy związane z blogowymi miesiącami. Ważnym jej elementem jest słowniczek „oszczędzania i przedsiębiorczości”.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F5836A7-BF19-4605-90F4-4A428DEDF596}"/>
              </a:ext>
            </a:extLst>
          </p:cNvPr>
          <p:cNvSpPr txBox="1">
            <a:spLocks/>
          </p:cNvSpPr>
          <p:nvPr/>
        </p:nvSpPr>
        <p:spPr>
          <a:xfrm>
            <a:off x="6645498" y="5532437"/>
            <a:ext cx="5362716" cy="12673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>
                <a:cs typeface="Arial" panose="020B0604020202020204" pitchFamily="34" charset="0"/>
              </a:rPr>
              <a:t>Każdy znajdzie tu coś dla siebie </a:t>
            </a:r>
            <a:br>
              <a:rPr lang="pl-PL" dirty="0">
                <a:cs typeface="Arial" panose="020B0604020202020204" pitchFamily="34" charset="0"/>
              </a:rPr>
            </a:br>
            <a:r>
              <a:rPr lang="pl-PL" dirty="0">
                <a:cs typeface="Arial" panose="020B0604020202020204" pitchFamily="34" charset="0"/>
              </a:rPr>
              <a:t>– kilka wspomnień, ważne informacje, konkursy. Dbamy  to żeby tablica była zawsze aktualna. Na honorowym miejscu w szkole wisi również historyczny plakat SKO.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FD4BB53-F3A8-48A3-B164-6D010A6B71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51" y="3429000"/>
            <a:ext cx="3405352" cy="1915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B19C16B-87FA-4C9F-BA68-A949575C8C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" y="4916368"/>
            <a:ext cx="3088486" cy="1737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EB5883D-58AE-42C0-A8AA-69EAD27EA6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744" y="1034030"/>
            <a:ext cx="2865144" cy="2148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8221321-8DE2-4C17-92A7-85EDD3843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15" y="2945808"/>
            <a:ext cx="2865144" cy="3707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ymbol zastępczy zawartości 23">
            <a:extLst>
              <a:ext uri="{FF2B5EF4-FFF2-40B4-BE49-F238E27FC236}">
                <a16:creationId xmlns:a16="http://schemas.microsoft.com/office/drawing/2014/main" id="{2AAAEBDB-55E2-442E-8834-454AFD817D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93871"/>
            <a:ext cx="1836261" cy="13771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56686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3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517CE1-E771-4D37-AD7C-39A7197F6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089" y="2538247"/>
            <a:ext cx="11177751" cy="971715"/>
          </a:xfrm>
          <a:solidFill>
            <a:schemeClr val="bg1"/>
          </a:solidFill>
          <a:ln cap="rnd" cmpd="dbl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pl-PL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O</a:t>
            </a:r>
            <a:r>
              <a:rPr lang="pl-PL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pl-PL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Z</a:t>
            </a:r>
            <a:r>
              <a:rPr lang="pl-PL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C</a:t>
            </a:r>
            <a:r>
              <a:rPr lang="pl-PL" sz="4400" dirty="0">
                <a:solidFill>
                  <a:srgbClr val="FFC000"/>
                </a:solidFill>
                <a:latin typeface="Comic Sans MS" panose="030F0702030302020204" pitchFamily="66" charset="0"/>
              </a:rPr>
              <a:t>Z</a:t>
            </a:r>
            <a:r>
              <a:rPr lang="pl-PL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Ę</a:t>
            </a:r>
            <a:r>
              <a:rPr lang="pl-PL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pl-PL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Z</a:t>
            </a:r>
            <a:r>
              <a:rPr lang="pl-PL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pl-PL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N</a:t>
            </a:r>
            <a:r>
              <a:rPr lang="pl-PL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pl-PL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pl-PL" sz="4400" dirty="0">
                <a:latin typeface="Comic Sans MS" panose="030F0702030302020204" pitchFamily="66" charset="0"/>
              </a:rPr>
              <a:t> </a:t>
            </a:r>
            <a:r>
              <a:rPr lang="pl-PL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–</a:t>
            </a:r>
            <a:r>
              <a:rPr lang="pl-PL" sz="4400" dirty="0">
                <a:latin typeface="Comic Sans MS" panose="030F0702030302020204" pitchFamily="66" charset="0"/>
              </a:rPr>
              <a:t> </a:t>
            </a:r>
            <a:r>
              <a:rPr lang="pl-PL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W</a:t>
            </a:r>
            <a:r>
              <a:rPr lang="pl-PL" sz="4400" dirty="0">
                <a:solidFill>
                  <a:srgbClr val="FFC000"/>
                </a:solidFill>
                <a:latin typeface="Comic Sans MS" panose="030F0702030302020204" pitchFamily="66" charset="0"/>
              </a:rPr>
              <a:t>A</a:t>
            </a:r>
            <a:r>
              <a:rPr lang="pl-PL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Ż</a:t>
            </a:r>
            <a:r>
              <a:rPr lang="pl-PL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N</a:t>
            </a:r>
            <a:r>
              <a:rPr lang="pl-PL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pl-PL" sz="4400" dirty="0">
                <a:latin typeface="Comic Sans MS" panose="030F0702030302020204" pitchFamily="66" charset="0"/>
              </a:rPr>
              <a:t> </a:t>
            </a:r>
            <a:r>
              <a:rPr lang="pl-PL" sz="4400" dirty="0">
                <a:solidFill>
                  <a:srgbClr val="FFC000"/>
                </a:solidFill>
                <a:latin typeface="Comic Sans MS" panose="030F0702030302020204" pitchFamily="66" charset="0"/>
              </a:rPr>
              <a:t>S</a:t>
            </a:r>
            <a:r>
              <a:rPr lang="pl-PL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P</a:t>
            </a:r>
            <a:r>
              <a:rPr lang="pl-PL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  <a:r>
              <a:rPr lang="pl-PL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pl-PL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W</a:t>
            </a:r>
            <a:r>
              <a:rPr lang="pl-PL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pl-PL" sz="4400" dirty="0">
                <a:latin typeface="Comic Sans MS" panose="030F0702030302020204" pitchFamily="66" charset="0"/>
              </a:rPr>
              <a:t> </a:t>
            </a:r>
            <a:r>
              <a:rPr lang="pl-PL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!!!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78F64ED-1481-4A42-B500-40B5576A7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6428"/>
            <a:ext cx="9144000" cy="2900854"/>
          </a:xfrm>
        </p:spPr>
        <p:txBody>
          <a:bodyPr>
            <a:normAutofit fontScale="92500" lnSpcReduction="10000"/>
          </a:bodyPr>
          <a:lstStyle/>
          <a:p>
            <a:r>
              <a:rPr lang="pl-PL" u="sng" dirty="0">
                <a:cs typeface="Arial" panose="020B0604020202020204" pitchFamily="34" charset="0"/>
              </a:rPr>
              <a:t>Zebrane środki zawsze przekazujemy na cele charytatywne: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dirty="0">
                <a:cs typeface="Arial" panose="020B0604020202020204" pitchFamily="34" charset="0"/>
              </a:rPr>
              <a:t>Akcja „Pomocny grosik” – 392,10 zł (październik)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dirty="0">
                <a:cs typeface="Arial" panose="020B0604020202020204" pitchFamily="34" charset="0"/>
              </a:rPr>
              <a:t>Zbieranie nakrętek – 100 zł (cały rok szkolny)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dirty="0">
                <a:cs typeface="Arial" panose="020B0604020202020204" pitchFamily="34" charset="0"/>
              </a:rPr>
              <a:t>Zbiórka makulatury – 44,40 zł (listopad)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dirty="0">
                <a:cs typeface="Arial" panose="020B0604020202020204" pitchFamily="34" charset="0"/>
              </a:rPr>
              <a:t>Kiermasz bombek świątecznych – 201,53 zł (grudzień)</a:t>
            </a:r>
          </a:p>
          <a:p>
            <a:r>
              <a:rPr lang="pl-PL" dirty="0">
                <a:cs typeface="Arial" panose="020B0604020202020204" pitchFamily="34" charset="0"/>
              </a:rPr>
              <a:t>Środki oszczędzone i wpłacone na konta uczniów – 5591,32 zł</a:t>
            </a:r>
          </a:p>
          <a:p>
            <a:r>
              <a:rPr lang="pl-PL" dirty="0">
                <a:cs typeface="Arial" panose="020B0604020202020204" pitchFamily="34" charset="0"/>
              </a:rPr>
              <a:t>Środki zgromadzone na koncie SKO nauczyciela – 2392,71 zł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4B004205-1B9E-48FE-A173-9F6309E5642E}"/>
              </a:ext>
            </a:extLst>
          </p:cNvPr>
          <p:cNvSpPr txBox="1">
            <a:spLocks/>
          </p:cNvSpPr>
          <p:nvPr/>
        </p:nvSpPr>
        <p:spPr>
          <a:xfrm>
            <a:off x="3912475" y="1453299"/>
            <a:ext cx="4367048" cy="9717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cs typeface="Arial" panose="020B0604020202020204" pitchFamily="34" charset="0"/>
              </a:rPr>
              <a:t>Łącznie udało nam się oszczędzić:</a:t>
            </a:r>
          </a:p>
          <a:p>
            <a:r>
              <a:rPr lang="pl-PL" sz="3200" b="1" dirty="0">
                <a:solidFill>
                  <a:srgbClr val="FF0000"/>
                </a:solidFill>
                <a:cs typeface="Arial" panose="020B0604020202020204" pitchFamily="34" charset="0"/>
              </a:rPr>
              <a:t>8722,06 zł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474C935-3D3E-48B1-A1B0-74D12F1D0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266">
            <a:off x="9995898" y="3689794"/>
            <a:ext cx="1771259" cy="295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47DE9DD-4D2F-4A92-B705-5A3888C120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9" y="3791643"/>
            <a:ext cx="1572126" cy="2792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B63C50A-65A5-440E-96DD-E6F59E7669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117">
            <a:off x="417706" y="383867"/>
            <a:ext cx="3093179" cy="1739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84A388C-89E5-4003-834E-C1A43835D0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654" y="358551"/>
            <a:ext cx="3237186" cy="1870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Symbol zastępczy zawartości 23">
            <a:extLst>
              <a:ext uri="{FF2B5EF4-FFF2-40B4-BE49-F238E27FC236}">
                <a16:creationId xmlns:a16="http://schemas.microsoft.com/office/drawing/2014/main" id="{8911FE6C-4CEE-4E02-A841-A289F0C852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596" y="165728"/>
            <a:ext cx="1414806" cy="10611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21635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5CE9FA-B109-4270-9A03-46CAAF71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6" y="365126"/>
            <a:ext cx="11839904" cy="659634"/>
          </a:xfrm>
        </p:spPr>
        <p:txBody>
          <a:bodyPr>
            <a:normAutofit fontScale="90000"/>
          </a:bodyPr>
          <a:lstStyle/>
          <a:p>
            <a:r>
              <a:rPr lang="pl-PL" sz="3400" dirty="0">
                <a:solidFill>
                  <a:srgbClr val="FF0000"/>
                </a:solidFill>
                <a:latin typeface="Comic Sans MS" panose="030F0702030302020204" pitchFamily="66" charset="0"/>
              </a:rPr>
              <a:t>W</a:t>
            </a:r>
            <a:r>
              <a:rPr lang="pl-PL" sz="3400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pl-PL" sz="340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pl-PL" sz="3400" dirty="0">
                <a:solidFill>
                  <a:srgbClr val="002060"/>
                </a:solidFill>
                <a:latin typeface="Comic Sans MS" panose="030F0702030302020204" pitchFamily="66" charset="0"/>
              </a:rPr>
              <a:t>T</a:t>
            </a:r>
            <a:r>
              <a:rPr lang="pl-PL" sz="3400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pl-PL" sz="3400" dirty="0">
                <a:latin typeface="Comic Sans MS" panose="030F0702030302020204" pitchFamily="66" charset="0"/>
              </a:rPr>
              <a:t> </a:t>
            </a:r>
            <a:r>
              <a:rPr lang="pl-PL" sz="3400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pl-PL" sz="3400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pl-PL" sz="3400" dirty="0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pl-PL" sz="34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pl-PL" sz="3400" dirty="0">
                <a:solidFill>
                  <a:srgbClr val="00B050"/>
                </a:solidFill>
                <a:latin typeface="Comic Sans MS" panose="030F0702030302020204" pitchFamily="66" charset="0"/>
              </a:rPr>
              <a:t>G</a:t>
            </a:r>
            <a:r>
              <a:rPr lang="pl-PL" sz="34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pl-PL" sz="3400" dirty="0">
                <a:solidFill>
                  <a:srgbClr val="FF0000"/>
                </a:solidFill>
                <a:latin typeface="Comic Sans MS" panose="030F0702030302020204" pitchFamily="66" charset="0"/>
              </a:rPr>
              <a:t>Ć</a:t>
            </a:r>
            <a:r>
              <a:rPr lang="pl-PL" sz="3400" dirty="0">
                <a:latin typeface="Comic Sans MS" panose="030F0702030302020204" pitchFamily="66" charset="0"/>
              </a:rPr>
              <a:t> </a:t>
            </a:r>
            <a:r>
              <a:rPr lang="pl-PL" sz="3400" dirty="0">
                <a:solidFill>
                  <a:srgbClr val="00B050"/>
                </a:solidFill>
                <a:latin typeface="Comic Sans MS" panose="030F0702030302020204" pitchFamily="66" charset="0"/>
              </a:rPr>
              <a:t>–</a:t>
            </a:r>
            <a:r>
              <a:rPr lang="pl-PL" sz="3400" dirty="0">
                <a:latin typeface="Comic Sans MS" panose="030F0702030302020204" pitchFamily="66" charset="0"/>
              </a:rPr>
              <a:t> </a:t>
            </a:r>
            <a:r>
              <a:rPr lang="pl-PL" sz="3400" dirty="0">
                <a:solidFill>
                  <a:srgbClr val="002060"/>
                </a:solidFill>
                <a:latin typeface="Comic Sans MS" panose="030F0702030302020204" pitchFamily="66" charset="0"/>
              </a:rPr>
              <a:t>A</a:t>
            </a:r>
            <a:r>
              <a:rPr lang="pl-PL" sz="3400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pl-PL" sz="34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pl-PL" sz="3400" dirty="0">
                <a:solidFill>
                  <a:srgbClr val="00B050"/>
                </a:solidFill>
                <a:latin typeface="Comic Sans MS" panose="030F0702030302020204" pitchFamily="66" charset="0"/>
              </a:rPr>
              <a:t>J</a:t>
            </a:r>
            <a:r>
              <a:rPr lang="pl-PL" sz="3400" dirty="0">
                <a:solidFill>
                  <a:srgbClr val="002060"/>
                </a:solidFill>
                <a:latin typeface="Comic Sans MS" panose="030F0702030302020204" pitchFamily="66" charset="0"/>
              </a:rPr>
              <a:t>E</a:t>
            </a:r>
            <a:r>
              <a:rPr lang="pl-PL" sz="3400" dirty="0">
                <a:latin typeface="Comic Sans MS" panose="030F0702030302020204" pitchFamily="66" charset="0"/>
              </a:rPr>
              <a:t> </a:t>
            </a:r>
            <a:r>
              <a:rPr lang="pl-PL" sz="34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pl-PL" sz="3400" dirty="0">
                <a:solidFill>
                  <a:srgbClr val="00B050"/>
                </a:solidFill>
                <a:latin typeface="Comic Sans MS" panose="030F0702030302020204" pitchFamily="66" charset="0"/>
              </a:rPr>
              <a:t>H</a:t>
            </a:r>
            <a:r>
              <a:rPr lang="pl-PL" sz="34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pl-PL" sz="340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pl-PL" sz="3400" dirty="0">
                <a:solidFill>
                  <a:srgbClr val="002060"/>
                </a:solidFill>
                <a:latin typeface="Comic Sans MS" panose="030F0702030302020204" pitchFamily="66" charset="0"/>
              </a:rPr>
              <a:t>Y</a:t>
            </a:r>
            <a:r>
              <a:rPr lang="pl-PL" sz="3400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pl-PL" sz="34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pl-PL" sz="34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pl-PL" sz="3400" dirty="0">
                <a:solidFill>
                  <a:srgbClr val="00B050"/>
                </a:solidFill>
                <a:latin typeface="Comic Sans MS" panose="030F0702030302020204" pitchFamily="66" charset="0"/>
              </a:rPr>
              <a:t>Y</a:t>
            </a:r>
            <a:r>
              <a:rPr lang="pl-PL" sz="3400" dirty="0">
                <a:solidFill>
                  <a:srgbClr val="FF0000"/>
                </a:solidFill>
                <a:latin typeface="Comic Sans MS" panose="030F0702030302020204" pitchFamily="66" charset="0"/>
              </a:rPr>
              <a:t>W</a:t>
            </a:r>
            <a:r>
              <a:rPr lang="pl-PL" sz="3400" dirty="0">
                <a:solidFill>
                  <a:srgbClr val="002060"/>
                </a:solidFill>
                <a:latin typeface="Comic Sans MS" panose="030F0702030302020204" pitchFamily="66" charset="0"/>
              </a:rPr>
              <a:t>N</a:t>
            </a:r>
            <a:r>
              <a:rPr lang="pl-PL" sz="3400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pl-PL" sz="3400" dirty="0">
                <a:latin typeface="Comic Sans MS" panose="030F0702030302020204" pitchFamily="66" charset="0"/>
              </a:rPr>
              <a:t> </a:t>
            </a:r>
            <a:r>
              <a:rPr lang="pl-PL" sz="3400" dirty="0">
                <a:solidFill>
                  <a:srgbClr val="FF0000"/>
                </a:solidFill>
                <a:latin typeface="Comic Sans MS" panose="030F0702030302020204" pitchFamily="66" charset="0"/>
              </a:rPr>
              <a:t>W</a:t>
            </a:r>
            <a:r>
              <a:rPr lang="pl-PL" sz="3400" dirty="0">
                <a:latin typeface="Comic Sans MS" panose="030F0702030302020204" pitchFamily="66" charset="0"/>
              </a:rPr>
              <a:t> </a:t>
            </a:r>
            <a:r>
              <a:rPr lang="pl-PL" sz="3400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pl-PL" sz="3400" dirty="0">
                <a:solidFill>
                  <a:srgbClr val="002060"/>
                </a:solidFill>
                <a:latin typeface="Comic Sans MS" panose="030F0702030302020204" pitchFamily="66" charset="0"/>
              </a:rPr>
              <a:t>Z</a:t>
            </a:r>
            <a:r>
              <a:rPr lang="pl-PL" sz="3400" dirty="0">
                <a:solidFill>
                  <a:srgbClr val="00B0F0"/>
                </a:solidFill>
                <a:latin typeface="Comic Sans MS" panose="030F0702030302020204" pitchFamily="66" charset="0"/>
              </a:rPr>
              <a:t>K</a:t>
            </a:r>
            <a:r>
              <a:rPr lang="pl-PL" sz="3400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pl-PL" sz="3400" dirty="0">
                <a:solidFill>
                  <a:srgbClr val="002060"/>
                </a:solidFill>
                <a:latin typeface="Comic Sans MS" panose="030F0702030302020204" pitchFamily="66" charset="0"/>
              </a:rPr>
              <a:t>L</a:t>
            </a:r>
            <a:r>
              <a:rPr lang="pl-PL" sz="3400" dirty="0">
                <a:solidFill>
                  <a:srgbClr val="00B0F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C21291-53FB-49CC-99AE-BCA52A1B8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434" y="1024760"/>
            <a:ext cx="4477407" cy="569135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cs typeface="Arial" panose="020B0604020202020204" pitchFamily="34" charset="0"/>
              </a:rPr>
              <a:t>Akcja „Pomocny grosik” (październik)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cs typeface="Arial" panose="020B0604020202020204" pitchFamily="34" charset="0"/>
              </a:rPr>
              <a:t>„Kup Pan szczoteczkę” – zbiórka szczoteczek do zębów i past dla dzieci z Afryki.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cs typeface="Arial" panose="020B0604020202020204" pitchFamily="34" charset="0"/>
              </a:rPr>
              <a:t>„Opatrunek na ratunek” – zbiórka środków opatrunkowych dla Afryki.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cs typeface="Arial" panose="020B0604020202020204" pitchFamily="34" charset="0"/>
              </a:rPr>
              <a:t>Akcja „Znicz” – zbiórka zniczy na Cmentarz Łyczakowski. (listopad)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cs typeface="Arial" panose="020B0604020202020204" pitchFamily="34" charset="0"/>
              </a:rPr>
              <a:t>Akcja „Zostań naszym Mikołajem” – zbiórka dla dzieci z Hospicjum (grudzień)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cs typeface="Arial" panose="020B0604020202020204" pitchFamily="34" charset="0"/>
              </a:rPr>
              <a:t>„Dzieci - dzieciom” – zbiórka żywności dla dzieci z Ukrainy. (grudzień)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cs typeface="Arial" panose="020B0604020202020204" pitchFamily="34" charset="0"/>
              </a:rPr>
              <a:t>„Pomaganie przez ubranie” – zbiórka ubrań. (cały rok szkolny)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cs typeface="Arial" panose="020B0604020202020204" pitchFamily="34" charset="0"/>
              </a:rPr>
              <a:t>„Nakręć się na pomaganie” – zbiórka nakrętek. (cały rok szkolny)</a:t>
            </a:r>
          </a:p>
          <a:p>
            <a:pPr marL="0" indent="0">
              <a:buNone/>
            </a:pPr>
            <a:r>
              <a:rPr lang="pl-PL" dirty="0">
                <a:cs typeface="Arial" panose="020B0604020202020204" pitchFamily="34" charset="0"/>
              </a:rPr>
              <a:t>Z zebranych środków dofinansowujemy upominki na Wielkanoc i Boże Narodzenia dla potrzebujących, Zielone szkoły, wycieczki, wyjścia do kina i teatru itp. Szkolne SKO ściśle współdziała ze szkolnym kołem Caritas.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4BB4AF-510D-46EE-81C1-110A16FB4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42" y="1024760"/>
            <a:ext cx="3347547" cy="2008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0769EB8-0CCD-4573-80C4-CEF49D0B8C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4" y="1151593"/>
            <a:ext cx="3174127" cy="1785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0063366-6598-4D74-BD01-59E07332D6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373" y="3403621"/>
            <a:ext cx="3570716" cy="2008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859FC29-4CCD-44C1-9897-F46752F91C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7" y="3245965"/>
            <a:ext cx="2572661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Symbol zastępczy zawartości 23">
            <a:extLst>
              <a:ext uri="{FF2B5EF4-FFF2-40B4-BE49-F238E27FC236}">
                <a16:creationId xmlns:a16="http://schemas.microsoft.com/office/drawing/2014/main" id="{C9652366-6E08-4180-B385-1A2552D2C9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912" y="5609060"/>
            <a:ext cx="1414806" cy="10611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36851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13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CB05A0-A688-4A07-B7C9-6D92A9A76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79" y="303923"/>
            <a:ext cx="8605345" cy="754227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  <a:r>
              <a:rPr lang="pl-PL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Z</a:t>
            </a:r>
            <a:r>
              <a:rPr lang="pl-PL" sz="3600" dirty="0">
                <a:solidFill>
                  <a:srgbClr val="FFC000"/>
                </a:solidFill>
                <a:latin typeface="Comic Sans MS" panose="030F0702030302020204" pitchFamily="66" charset="0"/>
              </a:rPr>
              <a:t>K</a:t>
            </a:r>
            <a:r>
              <a:rPr lang="pl-PL" sz="3600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pl-PL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pl-PL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N</a:t>
            </a:r>
            <a:r>
              <a:rPr lang="pl-PL" sz="3600" dirty="0">
                <a:solidFill>
                  <a:srgbClr val="00B0F0"/>
                </a:solidFill>
                <a:latin typeface="Comic Sans MS" panose="030F0702030302020204" pitchFamily="66" charset="0"/>
              </a:rPr>
              <a:t>E</a:t>
            </a:r>
            <a:r>
              <a:rPr lang="pl-PL" sz="3600" dirty="0">
                <a:latin typeface="Comic Sans MS" panose="030F0702030302020204" pitchFamily="66" charset="0"/>
              </a:rPr>
              <a:t> </a:t>
            </a:r>
            <a:r>
              <a:rPr lang="pl-PL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pl-PL" sz="3600" dirty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pl-PL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Ł</a:t>
            </a:r>
            <a:r>
              <a:rPr lang="pl-PL" sz="3600" dirty="0">
                <a:solidFill>
                  <a:srgbClr val="FFC000"/>
                </a:solidFill>
                <a:latin typeface="Comic Sans MS" panose="030F0702030302020204" pitchFamily="66" charset="0"/>
              </a:rPr>
              <a:t>O</a:t>
            </a:r>
            <a:r>
              <a:rPr lang="pl-PL" sz="3600" dirty="0">
                <a:latin typeface="Comic Sans MS" panose="030F0702030302020204" pitchFamily="66" charset="0"/>
              </a:rPr>
              <a:t> </a:t>
            </a:r>
            <a:r>
              <a:rPr lang="pl-PL" sz="3600" dirty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  <a:r>
              <a:rPr lang="pl-PL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pl-PL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pl-PL" sz="3600" dirty="0">
                <a:latin typeface="Comic Sans MS" panose="030F0702030302020204" pitchFamily="66" charset="0"/>
              </a:rPr>
              <a:t> </a:t>
            </a:r>
            <a:r>
              <a:rPr lang="pl-PL" sz="3600" dirty="0">
                <a:solidFill>
                  <a:srgbClr val="00B0F0"/>
                </a:solidFill>
                <a:latin typeface="Comic Sans MS" panose="030F0702030302020204" pitchFamily="66" charset="0"/>
              </a:rPr>
              <a:t>W</a:t>
            </a:r>
            <a:r>
              <a:rPr lang="pl-PL" sz="3600" dirty="0">
                <a:latin typeface="Comic Sans MS" panose="030F0702030302020204" pitchFamily="66" charset="0"/>
              </a:rPr>
              <a:t> </a:t>
            </a:r>
            <a:r>
              <a:rPr lang="pl-PL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pl-PL" sz="3600" dirty="0">
                <a:solidFill>
                  <a:srgbClr val="00B0F0"/>
                </a:solidFill>
                <a:latin typeface="Comic Sans MS" panose="030F0702030302020204" pitchFamily="66" charset="0"/>
              </a:rPr>
              <a:t>E</a:t>
            </a:r>
            <a:r>
              <a:rPr lang="pl-PL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D</a:t>
            </a:r>
            <a:r>
              <a:rPr lang="pl-PL" sz="3600" dirty="0">
                <a:solidFill>
                  <a:srgbClr val="FFC000"/>
                </a:solidFill>
                <a:latin typeface="Comic Sans MS" panose="030F0702030302020204" pitchFamily="66" charset="0"/>
              </a:rPr>
              <a:t>I</a:t>
            </a:r>
            <a:r>
              <a:rPr lang="pl-PL" sz="36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pl-PL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pl-PL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D1DBC6-4D83-4988-A5B3-99CC0904E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579" y="1154807"/>
            <a:ext cx="3733800" cy="130541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„Aktualności SKO” na stronie Rady Osiedla Staroniwa Rzeszów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7F25C49A-15E3-4FBB-8960-77BE6B2435D6}"/>
              </a:ext>
            </a:extLst>
          </p:cNvPr>
          <p:cNvSpPr txBox="1">
            <a:spLocks/>
          </p:cNvSpPr>
          <p:nvPr/>
        </p:nvSpPr>
        <p:spPr>
          <a:xfrm>
            <a:off x="8323623" y="6103773"/>
            <a:ext cx="3733800" cy="7542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„Szkolne SKO” na </a:t>
            </a:r>
            <a:r>
              <a:rPr lang="pl-PL" dirty="0" err="1"/>
              <a:t>fb</a:t>
            </a:r>
            <a:r>
              <a:rPr lang="pl-PL" dirty="0"/>
              <a:t> Radia Centrum w Rzeszowie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D31EE268-316F-4F58-B270-45B4BD19EF48}"/>
              </a:ext>
            </a:extLst>
          </p:cNvPr>
          <p:cNvSpPr txBox="1">
            <a:spLocks/>
          </p:cNvSpPr>
          <p:nvPr/>
        </p:nvSpPr>
        <p:spPr>
          <a:xfrm>
            <a:off x="207580" y="4098458"/>
            <a:ext cx="2645980" cy="1782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„Szkolne SKO” na stronie internetowej szkoły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244A849-2DCE-4FC1-A0BA-3E0E2A30E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0" y="1272885"/>
            <a:ext cx="5628873" cy="23746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5D4324B-0285-4CBC-B874-672140375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623" y="2451887"/>
            <a:ext cx="3540512" cy="3429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3ED22375-4119-45B2-90A2-EF0019DB6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94" y="4084164"/>
            <a:ext cx="4260009" cy="25470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Symbol zastępczy zawartości 23">
            <a:extLst>
              <a:ext uri="{FF2B5EF4-FFF2-40B4-BE49-F238E27FC236}">
                <a16:creationId xmlns:a16="http://schemas.microsoft.com/office/drawing/2014/main" id="{B811E3A4-8F75-44D2-8D15-2A5D26771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68" y="425378"/>
            <a:ext cx="1945143" cy="14588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04871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5000">
        <p15:prstTrans prst="pageCurlDouble"/>
      </p:transition>
    </mc:Choice>
    <mc:Fallback>
      <p:transition spd="slow" advClick="0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89CB94-C417-4D3A-8252-36EA47F98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786" y="901147"/>
            <a:ext cx="7895897" cy="3150591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pl-PL" sz="4000" dirty="0">
                <a:latin typeface="Comic Sans MS" panose="030F0702030302020204" pitchFamily="66" charset="0"/>
              </a:rPr>
              <a:t>Rozdział II „W szkole”</a:t>
            </a:r>
            <a:br>
              <a:rPr lang="pl-PL" sz="4000" dirty="0">
                <a:latin typeface="Comic Sans MS" panose="030F0702030302020204" pitchFamily="66" charset="0"/>
              </a:rPr>
            </a:br>
            <a:r>
              <a:rPr lang="pl-PL" sz="2400" dirty="0">
                <a:latin typeface="Comic Sans MS" panose="030F0702030302020204" pitchFamily="66" charset="0"/>
              </a:rPr>
              <a:t>… Pancernik zdecydowanie, wziął się za oszczędzanie, </a:t>
            </a:r>
            <a:br>
              <a:rPr lang="pl-PL" sz="2400" dirty="0">
                <a:latin typeface="Comic Sans MS" panose="030F0702030302020204" pitchFamily="66" charset="0"/>
              </a:rPr>
            </a:br>
            <a:r>
              <a:rPr lang="pl-PL" sz="2400" dirty="0">
                <a:latin typeface="Comic Sans MS" panose="030F0702030302020204" pitchFamily="66" charset="0"/>
              </a:rPr>
              <a:t>Lokatka prowadzi zajęcia, przedstawia zwierzakom finansów pojęcia, </a:t>
            </a:r>
            <a:br>
              <a:rPr lang="pl-PL" sz="2400" dirty="0">
                <a:latin typeface="Comic Sans MS" panose="030F0702030302020204" pitchFamily="66" charset="0"/>
              </a:rPr>
            </a:br>
            <a:r>
              <a:rPr lang="pl-PL" sz="2400" dirty="0">
                <a:latin typeface="Comic Sans MS" panose="030F0702030302020204" pitchFamily="66" charset="0"/>
              </a:rPr>
              <a:t>Sówka współpracę z bankiem nawiązała, aż z radości się popłakała …</a:t>
            </a:r>
          </a:p>
        </p:txBody>
      </p:sp>
      <p:pic>
        <p:nvPicPr>
          <p:cNvPr id="4" name="Symbol zastępczy zawartości 23">
            <a:extLst>
              <a:ext uri="{FF2B5EF4-FFF2-40B4-BE49-F238E27FC236}">
                <a16:creationId xmlns:a16="http://schemas.microsoft.com/office/drawing/2014/main" id="{B1D333F1-3C7D-4DD5-87FC-340EE2894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5" y="5117060"/>
            <a:ext cx="1945143" cy="14588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4599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1095</Words>
  <Application>Microsoft Office PowerPoint</Application>
  <PresentationFormat>Panoramiczny</PresentationFormat>
  <Paragraphs>94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Times New Roman</vt:lpstr>
      <vt:lpstr>Verdana</vt:lpstr>
      <vt:lpstr>Wingdings</vt:lpstr>
      <vt:lpstr>Office Theme</vt:lpstr>
      <vt:lpstr>KRONIKA  SZKOLNEJ KASY OSZCZĘDNOŚCI</vt:lpstr>
      <vt:lpstr>Rozdział I „To my” Pancernik i Sówka, zaprosiły Lokatę na dwa słówka, Chciały otworzyć w lesie małą szkołę, rozpoczęły się więc obrady wesołe …..</vt:lpstr>
      <vt:lpstr>Nasza szkoła w SKO </vt:lpstr>
      <vt:lpstr>SZKOLNY BLOG „SZKOLNE SPRAWY”</vt:lpstr>
      <vt:lpstr>SKO – SZKOLNE KASY OSZCZEDNOŚCI  – ZAWSZE NA CZASIE</vt:lpstr>
      <vt:lpstr>OSZCZĘDZANIE – WAŻNA SPRAWA !!!</vt:lpstr>
      <vt:lpstr>WARTO POMAGAĆ – AKCJE CHARYTATYWNE W SZKOLE</vt:lpstr>
      <vt:lpstr>SZKOLNE KOŁO SKO W MEDIACH</vt:lpstr>
      <vt:lpstr>Rozdział II „W szkole” … Pancernik zdecydowanie, wziął się za oszczędzanie,  Lokatka prowadzi zajęcia, przedstawia zwierzakom finansów pojęcia,  Sówka współpracę z bankiem nawiązała, aż z radości się popłakała …</vt:lpstr>
      <vt:lpstr>ZAJĘCIA I KONKURSY SKO</vt:lpstr>
      <vt:lpstr>WSPÓŁPRACA Z BANKIEM – III ODDZIAŁ PKO BP W RZESZOWIE</vt:lpstr>
      <vt:lpstr>Rozdział III „Razem raźniej”  …Ohh jak dobrze mieć sąsiada, zebrała się zwierząt  gromada, nawiązała współpracę ze środowiskiem lokalnym, aby bawić się razem na pikniku idealnym…</vt:lpstr>
      <vt:lpstr>WSPÓŁPRACA ZE ŚRODOWISKIEM LOKALNYM</vt:lpstr>
      <vt:lpstr>Rozdział IV „Coś ciekawego” … w każdej szkole ważne jest zdrowie, Lokatka o tym uczniom chętnie opowie, Sówka prowadzi zajęcia „eko”, zachęca zwierzęta by piły mleko, Pancernik chce aby wszyscy czuli się bezpiecznie, zajęcia z policją organizuje koniecznie ….</vt:lpstr>
      <vt:lpstr>EKO - SKO </vt:lpstr>
      <vt:lpstr>RAZEM BEZPIECZNIEJ – Z SKO DBAMY O BEZPIECZEŃSTWO</vt:lpstr>
      <vt:lpstr>DZIĘKUJEMY ZA CAŁY ROK. POZDRAWIAMY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Joanna Stanio</dc:creator>
  <cp:lastModifiedBy>Joanna Stanio</cp:lastModifiedBy>
  <cp:revision>37</cp:revision>
  <dcterms:created xsi:type="dcterms:W3CDTF">2019-06-23T18:38:12Z</dcterms:created>
  <dcterms:modified xsi:type="dcterms:W3CDTF">2019-06-24T19:25:35Z</dcterms:modified>
</cp:coreProperties>
</file>